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3" r:id="rId5"/>
    <p:sldId id="262" r:id="rId6"/>
    <p:sldId id="266" r:id="rId7"/>
    <p:sldId id="270" r:id="rId8"/>
    <p:sldId id="268" r:id="rId9"/>
    <p:sldId id="267" r:id="rId10"/>
    <p:sldId id="264" r:id="rId11"/>
    <p:sldId id="265" r:id="rId12"/>
    <p:sldId id="272" r:id="rId13"/>
    <p:sldId id="258" r:id="rId14"/>
    <p:sldId id="261" r:id="rId15"/>
    <p:sldId id="27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04"/>
    <p:restoredTop sz="94694"/>
  </p:normalViewPr>
  <p:slideViewPr>
    <p:cSldViewPr>
      <p:cViewPr varScale="1">
        <p:scale>
          <a:sx n="117" d="100"/>
          <a:sy n="117" d="100"/>
        </p:scale>
        <p:origin x="1816" y="16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ECCACE-B813-40E5-9315-ABF0F1D3339B}" type="datetimeFigureOut">
              <a:rPr lang="en-US" smtClean="0"/>
              <a:pPr/>
              <a:t>11/15/23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DC41FA-6853-453C-B6F2-ED0646754F8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ECCACE-B813-40E5-9315-ABF0F1D3339B}" type="datetimeFigureOut">
              <a:rPr lang="en-US" smtClean="0"/>
              <a:pPr/>
              <a:t>11/15/23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DC41FA-6853-453C-B6F2-ED0646754F8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ECCACE-B813-40E5-9315-ABF0F1D3339B}" type="datetimeFigureOut">
              <a:rPr lang="en-US" smtClean="0"/>
              <a:pPr/>
              <a:t>11/15/23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DC41FA-6853-453C-B6F2-ED0646754F8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ECCACE-B813-40E5-9315-ABF0F1D3339B}" type="datetimeFigureOut">
              <a:rPr lang="en-US" smtClean="0"/>
              <a:pPr/>
              <a:t>11/15/23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DC41FA-6853-453C-B6F2-ED0646754F8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ECCACE-B813-40E5-9315-ABF0F1D3339B}" type="datetimeFigureOut">
              <a:rPr lang="en-US" smtClean="0"/>
              <a:pPr/>
              <a:t>11/15/23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DC41FA-6853-453C-B6F2-ED0646754F8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ECCACE-B813-40E5-9315-ABF0F1D3339B}" type="datetimeFigureOut">
              <a:rPr lang="en-US" smtClean="0"/>
              <a:pPr/>
              <a:t>11/15/23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DC41FA-6853-453C-B6F2-ED0646754F8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ECCACE-B813-40E5-9315-ABF0F1D3339B}" type="datetimeFigureOut">
              <a:rPr lang="en-US" smtClean="0"/>
              <a:pPr/>
              <a:t>11/15/23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DC41FA-6853-453C-B6F2-ED0646754F8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ECCACE-B813-40E5-9315-ABF0F1D3339B}" type="datetimeFigureOut">
              <a:rPr lang="en-US" smtClean="0"/>
              <a:pPr/>
              <a:t>11/15/23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DC41FA-6853-453C-B6F2-ED0646754F8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ECCACE-B813-40E5-9315-ABF0F1D3339B}" type="datetimeFigureOut">
              <a:rPr lang="en-US" smtClean="0"/>
              <a:pPr/>
              <a:t>11/15/23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DC41FA-6853-453C-B6F2-ED0646754F8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ECCACE-B813-40E5-9315-ABF0F1D3339B}" type="datetimeFigureOut">
              <a:rPr lang="en-US" smtClean="0"/>
              <a:pPr/>
              <a:t>11/15/23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DC41FA-6853-453C-B6F2-ED0646754F8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ECCACE-B813-40E5-9315-ABF0F1D3339B}" type="datetimeFigureOut">
              <a:rPr lang="en-US" smtClean="0"/>
              <a:pPr/>
              <a:t>11/15/23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DC41FA-6853-453C-B6F2-ED0646754F8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ECCACE-B813-40E5-9315-ABF0F1D3339B}" type="datetimeFigureOut">
              <a:rPr lang="en-US" smtClean="0"/>
              <a:pPr/>
              <a:t>11/15/23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DC41FA-6853-453C-B6F2-ED0646754F8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Why and how to peer review</a:t>
            </a: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examples</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This appears to be an excellent MS that tackles some important issues. However, there are elements of the presentation that need considerable work to ensure that the ideas and findings are communicated effectively.</a:t>
            </a:r>
          </a:p>
          <a:p>
            <a:pPr marL="0" indent="0">
              <a:buNone/>
            </a:pPr>
            <a:endParaRPr lang="en-US" dirty="0"/>
          </a:p>
          <a:p>
            <a:pPr marL="0" indent="0">
              <a:buNone/>
            </a:pPr>
            <a:r>
              <a:rPr lang="en-US" dirty="0"/>
              <a:t>I have major issues with the structure and content of the Introduction, statistical modeling, and description of methods and the presentation of the graphical results. I spent considerable time directing the authors toward a more defensible and readable MS.</a:t>
            </a:r>
          </a:p>
          <a:p>
            <a:pPr marL="0" indent="0">
              <a:buNone/>
            </a:pPr>
            <a:endParaRPr lang="en-US" dirty="0"/>
          </a:p>
          <a:p>
            <a:pPr marL="0" indent="0">
              <a:buNone/>
            </a:pPr>
            <a:r>
              <a:rPr lang="en-US" dirty="0"/>
              <a:t>1. TITLE: The title doesn’t reflect the narrow scope of the work. I was expecting a global synthesis across a range of habitats. Instead, this paper focused on body temperatures of one species in a few locations. The title needs to not overpromise.</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4525963"/>
          </a:xfrm>
        </p:spPr>
        <p:txBody>
          <a:bodyPr>
            <a:normAutofit fontScale="92500" lnSpcReduction="10000"/>
          </a:bodyPr>
          <a:lstStyle/>
          <a:p>
            <a:pPr marL="0" indent="0">
              <a:buNone/>
            </a:pPr>
            <a:r>
              <a:rPr lang="en-US" dirty="0"/>
              <a:t>This MS summarizes a timely and rapidly developed web-questionnaire designed to draw upon the large and untapped diver knowledge of XXXX fish distribution and status. It has two other peripheral elements of minor novelty compared to the diver survey.</a:t>
            </a:r>
          </a:p>
          <a:p>
            <a:pPr marL="0" indent="0">
              <a:buNone/>
            </a:pPr>
            <a:endParaRPr lang="en-US" dirty="0"/>
          </a:p>
          <a:p>
            <a:pPr marL="0" indent="0">
              <a:buNone/>
            </a:pPr>
            <a:r>
              <a:rPr lang="en-US" dirty="0"/>
              <a:t>1. My main recommendation is that the XXXXX survey findings be laid out more clearly and should be better contextualized. </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AE898-9CC1-764D-BC39-9B631BC4071E}"/>
              </a:ext>
            </a:extLst>
          </p:cNvPr>
          <p:cNvSpPr>
            <a:spLocks noGrp="1"/>
          </p:cNvSpPr>
          <p:nvPr>
            <p:ph type="title" idx="4294967295"/>
          </p:nvPr>
        </p:nvSpPr>
        <p:spPr>
          <a:xfrm>
            <a:off x="0" y="274638"/>
            <a:ext cx="8229600" cy="1143000"/>
          </a:xfrm>
        </p:spPr>
        <p:txBody>
          <a:bodyPr/>
          <a:lstStyle/>
          <a:p>
            <a:pPr algn="l"/>
            <a:r>
              <a:rPr lang="en-US" dirty="0"/>
              <a:t>Resources</a:t>
            </a:r>
          </a:p>
        </p:txBody>
      </p:sp>
      <p:pic>
        <p:nvPicPr>
          <p:cNvPr id="4" name="Picture 3">
            <a:extLst>
              <a:ext uri="{FF2B5EF4-FFF2-40B4-BE49-F238E27FC236}">
                <a16:creationId xmlns:a16="http://schemas.microsoft.com/office/drawing/2014/main" id="{DC2DBFA2-B449-C649-8C54-A3CA5B4F4CD3}"/>
              </a:ext>
            </a:extLst>
          </p:cNvPr>
          <p:cNvPicPr>
            <a:picLocks noChangeAspect="1"/>
          </p:cNvPicPr>
          <p:nvPr/>
        </p:nvPicPr>
        <p:blipFill>
          <a:blip r:embed="rId2"/>
          <a:stretch>
            <a:fillRect/>
          </a:stretch>
        </p:blipFill>
        <p:spPr>
          <a:xfrm>
            <a:off x="152400" y="1417638"/>
            <a:ext cx="3632200" cy="5054600"/>
          </a:xfrm>
          <a:prstGeom prst="rect">
            <a:avLst/>
          </a:prstGeom>
        </p:spPr>
      </p:pic>
      <p:pic>
        <p:nvPicPr>
          <p:cNvPr id="5" name="Picture 4">
            <a:extLst>
              <a:ext uri="{FF2B5EF4-FFF2-40B4-BE49-F238E27FC236}">
                <a16:creationId xmlns:a16="http://schemas.microsoft.com/office/drawing/2014/main" id="{0CD8F15C-0739-564D-B54E-62AB02EC50E6}"/>
              </a:ext>
            </a:extLst>
          </p:cNvPr>
          <p:cNvPicPr>
            <a:picLocks noChangeAspect="1"/>
          </p:cNvPicPr>
          <p:nvPr/>
        </p:nvPicPr>
        <p:blipFill>
          <a:blip r:embed="rId3"/>
          <a:stretch>
            <a:fillRect/>
          </a:stretch>
        </p:blipFill>
        <p:spPr>
          <a:xfrm>
            <a:off x="4034574" y="69475"/>
            <a:ext cx="4347426" cy="3276600"/>
          </a:xfrm>
          <a:prstGeom prst="rect">
            <a:avLst/>
          </a:prstGeom>
        </p:spPr>
      </p:pic>
      <p:pic>
        <p:nvPicPr>
          <p:cNvPr id="8" name="Picture 7">
            <a:extLst>
              <a:ext uri="{FF2B5EF4-FFF2-40B4-BE49-F238E27FC236}">
                <a16:creationId xmlns:a16="http://schemas.microsoft.com/office/drawing/2014/main" id="{FFC4AD3A-4CC8-294E-A9A6-B9B9D766A6FE}"/>
              </a:ext>
            </a:extLst>
          </p:cNvPr>
          <p:cNvPicPr>
            <a:picLocks noChangeAspect="1"/>
          </p:cNvPicPr>
          <p:nvPr/>
        </p:nvPicPr>
        <p:blipFill>
          <a:blip r:embed="rId4"/>
          <a:stretch>
            <a:fillRect/>
          </a:stretch>
        </p:blipFill>
        <p:spPr>
          <a:xfrm>
            <a:off x="3728528" y="3367831"/>
            <a:ext cx="5415472" cy="3048000"/>
          </a:xfrm>
          <a:prstGeom prst="rect">
            <a:avLst/>
          </a:prstGeom>
        </p:spPr>
      </p:pic>
    </p:spTree>
    <p:extLst>
      <p:ext uri="{BB962C8B-B14F-4D97-AF65-F5344CB8AC3E}">
        <p14:creationId xmlns:p14="http://schemas.microsoft.com/office/powerpoint/2010/main" val="2035087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general rules (worth bearing in mind but not needed for TREE review)</a:t>
            </a:r>
          </a:p>
        </p:txBody>
      </p:sp>
      <p:sp>
        <p:nvSpPr>
          <p:cNvPr id="3" name="Content Placeholder 2"/>
          <p:cNvSpPr>
            <a:spLocks noGrp="1"/>
          </p:cNvSpPr>
          <p:nvPr>
            <p:ph idx="1"/>
          </p:nvPr>
        </p:nvSpPr>
        <p:spPr>
          <a:xfrm>
            <a:off x="457200" y="2590800"/>
            <a:ext cx="8229600" cy="2209800"/>
          </a:xfrm>
        </p:spPr>
        <p:txBody>
          <a:bodyPr>
            <a:normAutofit/>
          </a:bodyPr>
          <a:lstStyle/>
          <a:p>
            <a:pPr marL="0" indent="0">
              <a:buNone/>
            </a:pPr>
            <a:r>
              <a:rPr lang="en-US" b="1" dirty="0"/>
              <a:t>Rule 1: Do not accept a review assignment unless you can accomplish the task in the requested timeframe—learn to say no</a:t>
            </a:r>
          </a:p>
          <a:p>
            <a:endParaRPr lang="en-US" b="1" dirty="0"/>
          </a:p>
          <a:p>
            <a:endParaRPr lang="en-US" dirty="0"/>
          </a:p>
        </p:txBody>
      </p:sp>
      <p:sp>
        <p:nvSpPr>
          <p:cNvPr id="4" name="TextBox 3"/>
          <p:cNvSpPr txBox="1"/>
          <p:nvPr/>
        </p:nvSpPr>
        <p:spPr>
          <a:xfrm>
            <a:off x="0" y="5791200"/>
            <a:ext cx="6823691" cy="646331"/>
          </a:xfrm>
          <a:prstGeom prst="rect">
            <a:avLst/>
          </a:prstGeom>
          <a:noFill/>
        </p:spPr>
        <p:txBody>
          <a:bodyPr wrap="none" rtlCol="0">
            <a:spAutoFit/>
          </a:bodyPr>
          <a:lstStyle/>
          <a:p>
            <a:r>
              <a:rPr lang="en-US" dirty="0"/>
              <a:t>Bourne, P. E. and </a:t>
            </a:r>
            <a:r>
              <a:rPr lang="en-US" dirty="0" err="1"/>
              <a:t>Korngreen</a:t>
            </a:r>
            <a:r>
              <a:rPr lang="en-US" dirty="0"/>
              <a:t>, A. (2006) Ten Simple Rules for Reviewers.</a:t>
            </a:r>
          </a:p>
          <a:p>
            <a:r>
              <a:rPr lang="en-US" dirty="0"/>
              <a:t> </a:t>
            </a:r>
            <a:r>
              <a:rPr lang="en-US" i="1" dirty="0" err="1"/>
              <a:t>PLoS</a:t>
            </a:r>
            <a:r>
              <a:rPr lang="en-US" i="1" dirty="0"/>
              <a:t> </a:t>
            </a:r>
            <a:r>
              <a:rPr lang="en-US" i="1" dirty="0" err="1"/>
              <a:t>Comput</a:t>
            </a:r>
            <a:r>
              <a:rPr lang="en-US" i="1" dirty="0"/>
              <a:t> </a:t>
            </a:r>
            <a:r>
              <a:rPr lang="en-US" i="1" dirty="0" err="1"/>
              <a:t>Biol</a:t>
            </a:r>
            <a:r>
              <a:rPr lang="en-US" i="1" dirty="0"/>
              <a:t>, </a:t>
            </a:r>
            <a:r>
              <a:rPr lang="en-US" b="1" i="1" dirty="0"/>
              <a:t>2, e110.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Rule 2: Avoid conflict of interest</a:t>
            </a:r>
            <a:endParaRPr lang="en-US" dirty="0"/>
          </a:p>
        </p:txBody>
      </p:sp>
      <p:sp>
        <p:nvSpPr>
          <p:cNvPr id="3" name="Content Placeholder 2"/>
          <p:cNvSpPr>
            <a:spLocks noGrp="1"/>
          </p:cNvSpPr>
          <p:nvPr>
            <p:ph idx="1"/>
          </p:nvPr>
        </p:nvSpPr>
        <p:spPr/>
        <p:txBody>
          <a:bodyPr>
            <a:normAutofit fontScale="92500" lnSpcReduction="10000"/>
          </a:bodyPr>
          <a:lstStyle/>
          <a:p>
            <a:pPr marL="0" indent="15875">
              <a:buNone/>
            </a:pPr>
            <a:r>
              <a:rPr lang="en-US" dirty="0"/>
              <a:t>The cloak of anonymity is not intended to cover scientific misconduct. Do not take on the review if there is the slightest possibility of conflict of interest, e.g.</a:t>
            </a:r>
          </a:p>
          <a:p>
            <a:pPr>
              <a:buNone/>
            </a:pPr>
            <a:endParaRPr lang="en-US" dirty="0"/>
          </a:p>
          <a:p>
            <a:r>
              <a:rPr lang="en-US" dirty="0"/>
              <a:t>professional or personal benefit </a:t>
            </a:r>
          </a:p>
          <a:p>
            <a:r>
              <a:rPr lang="en-US" dirty="0"/>
              <a:t>professional or personal relationship with an applicant or the applicant’s institution </a:t>
            </a:r>
          </a:p>
          <a:p>
            <a:r>
              <a:rPr lang="en-US" dirty="0"/>
              <a:t>direct or indirect financial interest </a:t>
            </a:r>
          </a:p>
          <a:p>
            <a:endParaRPr lang="en-US" dirty="0"/>
          </a:p>
          <a:p>
            <a:endParaRPr lang="en-US" dirty="0"/>
          </a:p>
          <a:p>
            <a:pPr>
              <a:buNone/>
            </a:pPr>
            <a:endParaRPr lang="en-US" b="1" dirty="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1953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Reciprocal altruism &amp; </a:t>
            </a:r>
            <a:r>
              <a:rPr lang="en-US" u="sng" dirty="0"/>
              <a:t>THE Golden Rule</a:t>
            </a:r>
          </a:p>
        </p:txBody>
      </p:sp>
      <p:sp>
        <p:nvSpPr>
          <p:cNvPr id="3" name="Content Placeholder 2"/>
          <p:cNvSpPr>
            <a:spLocks noGrp="1"/>
          </p:cNvSpPr>
          <p:nvPr>
            <p:ph idx="1"/>
          </p:nvPr>
        </p:nvSpPr>
        <p:spPr/>
        <p:txBody>
          <a:bodyPr/>
          <a:lstStyle/>
          <a:p>
            <a:pPr>
              <a:buNone/>
            </a:pPr>
            <a:r>
              <a:rPr lang="en-US" dirty="0"/>
              <a:t>“</a:t>
            </a:r>
            <a:r>
              <a:rPr lang="en-US" u="sng" dirty="0"/>
              <a:t>Review for others as you would have others review for you.</a:t>
            </a:r>
            <a:r>
              <a:rPr lang="en-US" dirty="0"/>
              <a:t>”</a:t>
            </a:r>
          </a:p>
          <a:p>
            <a:pPr>
              <a:buNone/>
            </a:pPr>
            <a:r>
              <a:rPr lang="en-US" dirty="0"/>
              <a:t>Be positive and constructive at all times</a:t>
            </a:r>
          </a:p>
          <a:p>
            <a:pPr>
              <a:buNone/>
            </a:pPr>
            <a:r>
              <a:rPr lang="en-US" dirty="0"/>
              <a:t>Support your criticisms or praise with concrete reasons that are well laid out and logical</a:t>
            </a:r>
          </a:p>
          <a:p>
            <a:pPr>
              <a:buNone/>
            </a:pPr>
            <a:r>
              <a:rPr lang="en-US" dirty="0">
                <a:solidFill>
                  <a:schemeClr val="bg1">
                    <a:lumMod val="50000"/>
                  </a:schemeClr>
                </a:solidFill>
              </a:rPr>
              <a:t>“Terse, ill-informed reviews reflect badly on you.” </a:t>
            </a:r>
            <a:r>
              <a:rPr lang="en-US" u="sng" dirty="0">
                <a:solidFill>
                  <a:schemeClr val="bg1">
                    <a:lumMod val="50000"/>
                  </a:schemeClr>
                </a:solidFill>
              </a:rPr>
              <a:t>The editor knows you.</a:t>
            </a:r>
          </a:p>
          <a:p>
            <a:pPr>
              <a:buNone/>
            </a:pPr>
            <a:endParaRPr lang="en-US" dirty="0"/>
          </a:p>
        </p:txBody>
      </p:sp>
      <p:sp>
        <p:nvSpPr>
          <p:cNvPr id="4" name="TextBox 3"/>
          <p:cNvSpPr txBox="1"/>
          <p:nvPr/>
        </p:nvSpPr>
        <p:spPr>
          <a:xfrm>
            <a:off x="304800" y="6135469"/>
            <a:ext cx="8763000" cy="646331"/>
          </a:xfrm>
          <a:prstGeom prst="rect">
            <a:avLst/>
          </a:prstGeom>
          <a:noFill/>
        </p:spPr>
        <p:txBody>
          <a:bodyPr wrap="square" rtlCol="0">
            <a:spAutoFit/>
          </a:bodyPr>
          <a:lstStyle/>
          <a:p>
            <a:r>
              <a:rPr lang="en-US" sz="1200" dirty="0"/>
              <a:t>Mark A. </a:t>
            </a:r>
            <a:r>
              <a:rPr lang="en-US" sz="1200" dirty="0" err="1"/>
              <a:t>McPeek</a:t>
            </a:r>
            <a:r>
              <a:rPr lang="en-US" sz="1200" dirty="0"/>
              <a:t>, Donald L. </a:t>
            </a:r>
            <a:r>
              <a:rPr lang="en-US" sz="1200" dirty="0" err="1"/>
              <a:t>DeAngelis</a:t>
            </a:r>
            <a:r>
              <a:rPr lang="en-US" sz="1200" dirty="0"/>
              <a:t>, Ruth G. Shaw, Allen J. Moore, Mark D. </a:t>
            </a:r>
            <a:r>
              <a:rPr lang="en-US" sz="1200" dirty="0" err="1"/>
              <a:t>Rausher</a:t>
            </a:r>
            <a:r>
              <a:rPr lang="en-US" sz="1200" dirty="0"/>
              <a:t>, Donald R. Strong, Aaron M. Ellison, Louise Barrett, Loren </a:t>
            </a:r>
            <a:r>
              <a:rPr lang="en-US" sz="1200" dirty="0" err="1"/>
              <a:t>Rieseberg</a:t>
            </a:r>
            <a:r>
              <a:rPr lang="en-US" sz="1200" dirty="0"/>
              <a:t>, Michael D. Breed, Jack Sullivan, Craig W. </a:t>
            </a:r>
            <a:r>
              <a:rPr lang="en-US" sz="1200" dirty="0" err="1"/>
              <a:t>Osenberg</a:t>
            </a:r>
            <a:r>
              <a:rPr lang="en-US" sz="1200" dirty="0"/>
              <a:t>, Marcel </a:t>
            </a:r>
            <a:r>
              <a:rPr lang="en-US" sz="1200" dirty="0" err="1"/>
              <a:t>Holyoak</a:t>
            </a:r>
            <a:r>
              <a:rPr lang="en-US" sz="1200" dirty="0"/>
              <a:t> and Mark A. Elgar (2009) The Golden Rule of Reviewing. </a:t>
            </a:r>
            <a:r>
              <a:rPr lang="en-US" sz="1200" i="1" dirty="0"/>
              <a:t>The American Naturalist, </a:t>
            </a:r>
            <a:r>
              <a:rPr lang="en-US" sz="1200" b="1" i="1" dirty="0"/>
              <a:t>173, E155-E158.</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“Being trusted to do a peer review is a privilege”</a:t>
            </a:r>
          </a:p>
        </p:txBody>
      </p:sp>
      <p:sp>
        <p:nvSpPr>
          <p:cNvPr id="3" name="Content Placeholder 2"/>
          <p:cNvSpPr>
            <a:spLocks noGrp="1"/>
          </p:cNvSpPr>
          <p:nvPr>
            <p:ph idx="1"/>
          </p:nvPr>
        </p:nvSpPr>
        <p:spPr/>
        <p:txBody>
          <a:bodyPr>
            <a:normAutofit/>
          </a:bodyPr>
          <a:lstStyle/>
          <a:p>
            <a:r>
              <a:rPr lang="en-US" dirty="0"/>
              <a:t>The difference between science and any other human endeavor is the concept of </a:t>
            </a:r>
            <a:r>
              <a:rPr lang="en-US" dirty="0" err="1"/>
              <a:t>falsifiability</a:t>
            </a:r>
            <a:endParaRPr lang="en-US" dirty="0"/>
          </a:p>
          <a:p>
            <a:r>
              <a:rPr lang="en-US" dirty="0"/>
              <a:t>Peer review and the assessment of falsifiability is the cornerstone of science</a:t>
            </a:r>
          </a:p>
          <a:p>
            <a:r>
              <a:rPr lang="en-US" dirty="0"/>
              <a:t>It is the process by which the quality of our papers and proposals are assessed.</a:t>
            </a:r>
          </a:p>
          <a:p>
            <a:r>
              <a:rPr lang="en-US" i="1" dirty="0"/>
              <a:t>I have always depended on the kindness of strangers</a:t>
            </a:r>
            <a:r>
              <a:rPr lang="en-US" dirty="0"/>
              <a:t>. (Blanche DuBois)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Three elements to writing a  review</a:t>
            </a:r>
          </a:p>
        </p:txBody>
      </p:sp>
      <p:sp>
        <p:nvSpPr>
          <p:cNvPr id="3" name="Content Placeholder 2"/>
          <p:cNvSpPr>
            <a:spLocks noGrp="1"/>
          </p:cNvSpPr>
          <p:nvPr>
            <p:ph idx="1"/>
          </p:nvPr>
        </p:nvSpPr>
        <p:spPr>
          <a:xfrm>
            <a:off x="457200" y="1295400"/>
            <a:ext cx="8534400" cy="4525963"/>
          </a:xfrm>
        </p:spPr>
        <p:txBody>
          <a:bodyPr>
            <a:noAutofit/>
          </a:bodyPr>
          <a:lstStyle/>
          <a:p>
            <a:pPr marL="0" indent="0">
              <a:buNone/>
            </a:pPr>
            <a:r>
              <a:rPr lang="en-US" sz="1800" u="sng" dirty="0"/>
              <a:t>Write a (1-2 paragraph) summary </a:t>
            </a:r>
            <a:r>
              <a:rPr lang="en-US" sz="1800" dirty="0"/>
              <a:t>of the paper and why it is important. </a:t>
            </a:r>
          </a:p>
          <a:p>
            <a:pPr marL="0" indent="0">
              <a:buNone/>
            </a:pPr>
            <a:r>
              <a:rPr lang="en-US" sz="1800" dirty="0"/>
              <a:t>Ideally put the paper in context with a sentence or two to provide context on the state of knowledge.</a:t>
            </a:r>
          </a:p>
          <a:p>
            <a:pPr marL="0" indent="0">
              <a:buNone/>
            </a:pPr>
            <a:r>
              <a:rPr lang="en-US" sz="1800" dirty="0"/>
              <a:t> “While intransitivity in competition was theoretically known to lead to unstable coexistence, here </a:t>
            </a:r>
            <a:r>
              <a:rPr lang="en-US" sz="1800" dirty="0" err="1"/>
              <a:t>Sinervo</a:t>
            </a:r>
            <a:r>
              <a:rPr lang="en-US" sz="1800" dirty="0"/>
              <a:t> &amp;  Lively have shown rock-paper-scissors in the wild for the first time.”</a:t>
            </a:r>
          </a:p>
          <a:p>
            <a:pPr marL="0" indent="0">
              <a:buNone/>
            </a:pPr>
            <a:r>
              <a:rPr lang="en-US" sz="1800" dirty="0"/>
              <a:t>It is also fair to preface this with what is not novel. “From their initial confirmatory finding of x, the authors build to develop the novel finding y.”</a:t>
            </a:r>
          </a:p>
          <a:p>
            <a:pPr marL="0" indent="0">
              <a:buNone/>
            </a:pPr>
            <a:endParaRPr lang="en-US" sz="1800" u="sng" dirty="0"/>
          </a:p>
          <a:p>
            <a:pPr marL="0" indent="0">
              <a:buNone/>
            </a:pPr>
            <a:r>
              <a:rPr lang="en-US" sz="1800" u="sng" dirty="0"/>
              <a:t>Main points</a:t>
            </a:r>
            <a:r>
              <a:rPr lang="en-US" sz="1800" dirty="0"/>
              <a:t> (number them keep to 3-8 maximum)</a:t>
            </a:r>
          </a:p>
          <a:p>
            <a:pPr marL="0" indent="0">
              <a:buNone/>
            </a:pPr>
            <a:r>
              <a:rPr lang="en-US" sz="1800" dirty="0"/>
              <a:t>1. Page 1, column 1. The main premise of the paper is evidence for competition comes mainly from laboratory experiments, however, Connell 1975 showed that competition structures animal distributions in the field too…. Please rework the justification to accurately reflect older experiment literature on competition.</a:t>
            </a:r>
          </a:p>
          <a:p>
            <a:pPr marL="0" indent="0">
              <a:buNone/>
            </a:pPr>
            <a:endParaRPr lang="en-US" sz="1800" dirty="0"/>
          </a:p>
          <a:p>
            <a:pPr marL="0" indent="0">
              <a:buNone/>
            </a:pPr>
            <a:r>
              <a:rPr lang="en-US" sz="1800" u="sng" dirty="0"/>
              <a:t>Minor points</a:t>
            </a:r>
            <a:r>
              <a:rPr lang="en-US" sz="1800" dirty="0"/>
              <a:t> (number them)</a:t>
            </a:r>
          </a:p>
          <a:p>
            <a:pPr marL="0" indent="0">
              <a:buNone/>
            </a:pPr>
            <a:r>
              <a:rPr lang="en-US" sz="1800" dirty="0"/>
              <a:t>1. Page 1, column 1, line 3. Replace “</a:t>
            </a:r>
            <a:r>
              <a:rPr lang="en-US" sz="1800" dirty="0" err="1"/>
              <a:t>coll</a:t>
            </a:r>
            <a:r>
              <a:rPr lang="en-US" sz="1800" dirty="0"/>
              <a:t>” with “cow” to read “how now brown cow”. </a:t>
            </a:r>
          </a:p>
          <a:p>
            <a:pPr marL="0" indent="0">
              <a:buNone/>
            </a:pPr>
            <a:endParaRPr lang="en-US"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review 1/2</a:t>
            </a:r>
          </a:p>
        </p:txBody>
      </p:sp>
      <p:sp>
        <p:nvSpPr>
          <p:cNvPr id="3" name="Content Placeholder 2"/>
          <p:cNvSpPr>
            <a:spLocks noGrp="1"/>
          </p:cNvSpPr>
          <p:nvPr>
            <p:ph idx="1"/>
          </p:nvPr>
        </p:nvSpPr>
        <p:spPr/>
        <p:txBody>
          <a:bodyPr/>
          <a:lstStyle/>
          <a:p>
            <a:r>
              <a:rPr lang="en-US" dirty="0"/>
              <a:t>A sound approach may be to read the manuscript carefully from beginning to end before considering the review.</a:t>
            </a:r>
          </a:p>
          <a:p>
            <a:r>
              <a:rPr lang="en-US" dirty="0">
                <a:solidFill>
                  <a:schemeClr val="bg1">
                    <a:lumMod val="50000"/>
                  </a:schemeClr>
                </a:solidFill>
              </a:rPr>
              <a:t>Then read the journal's </a:t>
            </a:r>
            <a:r>
              <a:rPr lang="en-US" i="1" dirty="0">
                <a:solidFill>
                  <a:schemeClr val="bg1">
                    <a:lumMod val="50000"/>
                  </a:schemeClr>
                </a:solidFill>
              </a:rPr>
              <a:t>Guide to Authors</a:t>
            </a:r>
            <a:r>
              <a:rPr lang="en-US" dirty="0">
                <a:solidFill>
                  <a:schemeClr val="bg1">
                    <a:lumMod val="50000"/>
                  </a:schemeClr>
                </a:solidFill>
              </a:rPr>
              <a:t>, particularly if you have not published in the journal yourself.</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review 2/2</a:t>
            </a:r>
          </a:p>
        </p:txBody>
      </p:sp>
      <p:sp>
        <p:nvSpPr>
          <p:cNvPr id="3" name="Content Placeholder 2"/>
          <p:cNvSpPr>
            <a:spLocks noGrp="1"/>
          </p:cNvSpPr>
          <p:nvPr>
            <p:ph idx="1"/>
          </p:nvPr>
        </p:nvSpPr>
        <p:spPr>
          <a:xfrm>
            <a:off x="609600" y="1371600"/>
            <a:ext cx="8305800" cy="4983163"/>
          </a:xfrm>
        </p:spPr>
        <p:txBody>
          <a:bodyPr>
            <a:normAutofit fontScale="92500" lnSpcReduction="20000"/>
          </a:bodyPr>
          <a:lstStyle/>
          <a:p>
            <a:r>
              <a:rPr lang="en-US" dirty="0"/>
              <a:t>A sound approach may be to read the manuscript carefully from beginning to end before considering the review.</a:t>
            </a:r>
          </a:p>
          <a:p>
            <a:r>
              <a:rPr lang="en-US" dirty="0"/>
              <a:t>*Read a second time and make notes</a:t>
            </a:r>
          </a:p>
          <a:p>
            <a:r>
              <a:rPr lang="en-US" dirty="0"/>
              <a:t>Rewrite notes and divide into </a:t>
            </a:r>
            <a:r>
              <a:rPr lang="en-US" u="sng" dirty="0"/>
              <a:t>major</a:t>
            </a:r>
            <a:r>
              <a:rPr lang="en-US" dirty="0"/>
              <a:t> and </a:t>
            </a:r>
            <a:r>
              <a:rPr lang="en-US" u="sng" dirty="0"/>
              <a:t>minor</a:t>
            </a:r>
            <a:r>
              <a:rPr lang="en-US" dirty="0"/>
              <a:t> points</a:t>
            </a:r>
          </a:p>
          <a:p>
            <a:r>
              <a:rPr lang="en-US" dirty="0"/>
              <a:t>Insert location references for each point, e.g. “Line 332” or “page 12, paragraph 2, line 3”.</a:t>
            </a:r>
          </a:p>
          <a:p>
            <a:r>
              <a:rPr lang="en-US" dirty="0"/>
              <a:t>Summarize the paper and put it in context*</a:t>
            </a:r>
          </a:p>
          <a:p>
            <a:r>
              <a:rPr lang="en-US" dirty="0"/>
              <a:t>Reread your review to ensure the tone is constructive.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to pay attention to</a:t>
            </a:r>
          </a:p>
        </p:txBody>
      </p:sp>
      <p:sp>
        <p:nvSpPr>
          <p:cNvPr id="3" name="Content Placeholder 2"/>
          <p:cNvSpPr>
            <a:spLocks noGrp="1"/>
          </p:cNvSpPr>
          <p:nvPr>
            <p:ph idx="1"/>
          </p:nvPr>
        </p:nvSpPr>
        <p:spPr/>
        <p:txBody>
          <a:bodyPr>
            <a:normAutofit fontScale="85000" lnSpcReduction="20000"/>
          </a:bodyPr>
          <a:lstStyle/>
          <a:p>
            <a:r>
              <a:rPr lang="en-US" dirty="0"/>
              <a:t>Does the structure conform to journal guidelines?</a:t>
            </a:r>
          </a:p>
          <a:p>
            <a:r>
              <a:rPr lang="en-US" dirty="0"/>
              <a:t>Does the structure convey the message intended? </a:t>
            </a:r>
          </a:p>
          <a:p>
            <a:pPr lvl="1"/>
            <a:r>
              <a:rPr lang="en-US" dirty="0"/>
              <a:t>Is the scope consistent, does title match contents or overpromise?</a:t>
            </a:r>
          </a:p>
          <a:p>
            <a:pPr lvl="1"/>
            <a:r>
              <a:rPr lang="en-US" dirty="0"/>
              <a:t>Is there concrete signposting (Here, I review three hypotheses of amphibian diversity: (1) energy availability, (2) water availability, and (3) thermal stability.</a:t>
            </a:r>
          </a:p>
          <a:p>
            <a:pPr lvl="1"/>
            <a:r>
              <a:rPr lang="en-US" dirty="0"/>
              <a:t>Do the subheadings / topic sentences tell the story on their own?</a:t>
            </a:r>
          </a:p>
          <a:p>
            <a:pPr lvl="1"/>
            <a:r>
              <a:rPr lang="en-US" dirty="0"/>
              <a:t>Is there parallelism; does sequence &amp; continuity of paragraphs match the sequence of layup?</a:t>
            </a:r>
          </a:p>
          <a:p>
            <a:pPr lvl="1"/>
            <a:r>
              <a:rPr lang="en-US" dirty="0"/>
              <a:t>Is there a clear take-home message?</a:t>
            </a:r>
          </a:p>
        </p:txBody>
      </p:sp>
    </p:spTree>
    <p:extLst>
      <p:ext uri="{BB962C8B-B14F-4D97-AF65-F5344CB8AC3E}">
        <p14:creationId xmlns:p14="http://schemas.microsoft.com/office/powerpoint/2010/main" val="985199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a:t>
            </a:r>
          </a:p>
        </p:txBody>
      </p:sp>
      <p:sp>
        <p:nvSpPr>
          <p:cNvPr id="3" name="Content Placeholder 2"/>
          <p:cNvSpPr>
            <a:spLocks noGrp="1"/>
          </p:cNvSpPr>
          <p:nvPr>
            <p:ph idx="1"/>
          </p:nvPr>
        </p:nvSpPr>
        <p:spPr/>
        <p:txBody>
          <a:bodyPr/>
          <a:lstStyle/>
          <a:p>
            <a:r>
              <a:rPr lang="en-US" dirty="0"/>
              <a:t>Add page numbers and line numbers</a:t>
            </a:r>
          </a:p>
          <a:p>
            <a:r>
              <a:rPr lang="en-US" dirty="0"/>
              <a:t>Be constructive, not destructive</a:t>
            </a:r>
          </a:p>
          <a:p>
            <a:r>
              <a:rPr lang="en-US" dirty="0"/>
              <a:t>You are not an author, be aware of the amount of time you wish to invest.</a:t>
            </a:r>
          </a:p>
          <a:p>
            <a:r>
              <a:rPr lang="en-US" dirty="0"/>
              <a:t>Divide into major and, minor issues</a:t>
            </a:r>
          </a:p>
          <a:p>
            <a:r>
              <a:rPr lang="en-US" dirty="0"/>
              <a:t>Should you sign off?</a:t>
            </a:r>
          </a:p>
          <a:p>
            <a:endParaRPr lang="en-US" dirty="0"/>
          </a:p>
        </p:txBody>
      </p:sp>
    </p:spTree>
    <p:extLst>
      <p:ext uri="{BB962C8B-B14F-4D97-AF65-F5344CB8AC3E}">
        <p14:creationId xmlns:p14="http://schemas.microsoft.com/office/powerpoint/2010/main" val="1762005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long should I take?</a:t>
            </a:r>
          </a:p>
        </p:txBody>
      </p:sp>
      <p:sp>
        <p:nvSpPr>
          <p:cNvPr id="3" name="Content Placeholder 2"/>
          <p:cNvSpPr>
            <a:spLocks noGrp="1"/>
          </p:cNvSpPr>
          <p:nvPr>
            <p:ph idx="1"/>
          </p:nvPr>
        </p:nvSpPr>
        <p:spPr/>
        <p:txBody>
          <a:bodyPr/>
          <a:lstStyle/>
          <a:p>
            <a:r>
              <a:rPr lang="en-US" dirty="0"/>
              <a:t>How long would you like someone to spend reviewing your paper?</a:t>
            </a:r>
          </a:p>
        </p:txBody>
      </p:sp>
    </p:spTree>
    <p:extLst>
      <p:ext uri="{BB962C8B-B14F-4D97-AF65-F5344CB8AC3E}">
        <p14:creationId xmlns:p14="http://schemas.microsoft.com/office/powerpoint/2010/main" val="31261018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3248</TotalTime>
  <Words>1020</Words>
  <Application>Microsoft Macintosh PowerPoint</Application>
  <PresentationFormat>On-screen Show (4:3)</PresentationFormat>
  <Paragraphs>71</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Why and how to peer review</vt:lpstr>
      <vt:lpstr>Reciprocal altruism &amp; THE Golden Rule</vt:lpstr>
      <vt:lpstr>“Being trusted to do a peer review is a privilege”</vt:lpstr>
      <vt:lpstr>Three elements to writing a  review</vt:lpstr>
      <vt:lpstr>How to review 1/2</vt:lpstr>
      <vt:lpstr>How to review 2/2</vt:lpstr>
      <vt:lpstr>Things to pay attention to</vt:lpstr>
      <vt:lpstr>Checklist</vt:lpstr>
      <vt:lpstr>How long should I take?</vt:lpstr>
      <vt:lpstr>Real examples</vt:lpstr>
      <vt:lpstr>PowerPoint Presentation</vt:lpstr>
      <vt:lpstr>Resources</vt:lpstr>
      <vt:lpstr>Some general rules (worth bearing in mind but not needed for TREE review)</vt:lpstr>
      <vt:lpstr>Rule 2: Avoid conflict of interest</vt:lpstr>
      <vt:lpstr>PowerPoint Presentation</vt:lpstr>
    </vt:vector>
  </TitlesOfParts>
  <Company>SFU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and how to peer review</dc:title>
  <dc:creator>Nicholas Dulvy</dc:creator>
  <cp:lastModifiedBy>Nick Dulvy</cp:lastModifiedBy>
  <cp:revision>20</cp:revision>
  <dcterms:created xsi:type="dcterms:W3CDTF">2013-09-24T21:24:53Z</dcterms:created>
  <dcterms:modified xsi:type="dcterms:W3CDTF">2023-11-15T18:11:35Z</dcterms:modified>
</cp:coreProperties>
</file>