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03" d="100"/>
          <a:sy n="103" d="100"/>
        </p:scale>
        <p:origin x="2032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73705" y="1104792"/>
            <a:ext cx="8047355" cy="14312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tx1"/>
                </a:solidFill>
                <a:latin typeface="Calibri-Light"/>
                <a:cs typeface="Calibri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tx1"/>
                </a:solidFill>
                <a:latin typeface="Calibri-Light"/>
                <a:cs typeface="Calibri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tx1"/>
                </a:solidFill>
                <a:latin typeface="Calibri-Light"/>
                <a:cs typeface="Calibri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tx1"/>
                </a:solidFill>
                <a:latin typeface="Calibri-Light"/>
                <a:cs typeface="Calibri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8792" y="1623627"/>
            <a:ext cx="7417434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tx1"/>
                </a:solidFill>
                <a:latin typeface="Calibri-Light"/>
                <a:cs typeface="Calibri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5058" y="2589089"/>
            <a:ext cx="8510270" cy="280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theguardian.com/science/blog/2011/jan/19/manifesto-simple-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2971800"/>
            <a:ext cx="8874937" cy="764953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2548255" marR="5080" indent="-2536190">
              <a:lnSpc>
                <a:spcPts val="5300"/>
              </a:lnSpc>
              <a:spcBef>
                <a:spcPts val="665"/>
              </a:spcBef>
            </a:pPr>
            <a:r>
              <a:rPr sz="4800" dirty="0"/>
              <a:t>How</a:t>
            </a:r>
            <a:r>
              <a:rPr sz="4800" spc="-30" dirty="0"/>
              <a:t> </a:t>
            </a:r>
            <a:r>
              <a:rPr sz="4800" dirty="0"/>
              <a:t>to</a:t>
            </a:r>
            <a:r>
              <a:rPr sz="4800" spc="-25" dirty="0"/>
              <a:t> </a:t>
            </a:r>
            <a:r>
              <a:rPr sz="4800" dirty="0"/>
              <a:t>write</a:t>
            </a:r>
            <a:r>
              <a:rPr sz="4800" spc="-25" dirty="0"/>
              <a:t> </a:t>
            </a:r>
            <a:r>
              <a:rPr sz="4800" dirty="0"/>
              <a:t>an</a:t>
            </a:r>
            <a:r>
              <a:rPr lang="en-US" sz="4800" spc="-25" dirty="0"/>
              <a:t> </a:t>
            </a:r>
            <a:r>
              <a:rPr sz="4800" spc="-25" dirty="0"/>
              <a:t>Economist </a:t>
            </a:r>
            <a:r>
              <a:rPr sz="4800" spc="-10" dirty="0"/>
              <a:t>article</a:t>
            </a:r>
            <a:endParaRPr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First</a:t>
            </a:r>
            <a:r>
              <a:rPr spc="-40" dirty="0"/>
              <a:t> </a:t>
            </a:r>
            <a:r>
              <a:rPr dirty="0"/>
              <a:t>Paragraph</a:t>
            </a:r>
            <a:r>
              <a:rPr spc="-10" dirty="0"/>
              <a:t> </a:t>
            </a:r>
            <a:r>
              <a:rPr dirty="0"/>
              <a:t>–</a:t>
            </a:r>
            <a:r>
              <a:rPr spc="-25" dirty="0"/>
              <a:t> </a:t>
            </a:r>
            <a:r>
              <a:rPr dirty="0"/>
              <a:t>lure</a:t>
            </a:r>
            <a:r>
              <a:rPr spc="-25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spc="-10" dirty="0"/>
              <a:t>audience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9628" y="3984573"/>
            <a:ext cx="7193772" cy="200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Second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sentence: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what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did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we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know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before?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 dirty="0">
              <a:latin typeface="Calibri"/>
              <a:cs typeface="Calibri"/>
            </a:endParaRPr>
          </a:p>
          <a:p>
            <a:pPr marL="74485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A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hypothesis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Third</a:t>
            </a:r>
            <a:r>
              <a:rPr sz="1400" b="1" spc="8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sentence:</a:t>
            </a:r>
            <a:r>
              <a:rPr sz="1400" b="1" spc="7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What</a:t>
            </a:r>
            <a:r>
              <a:rPr sz="1400" b="1" spc="7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did</a:t>
            </a:r>
            <a:r>
              <a:rPr sz="1400" b="1" spc="9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we</a:t>
            </a:r>
            <a:r>
              <a:rPr sz="1400" b="1" spc="8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know</a:t>
            </a:r>
            <a:r>
              <a:rPr sz="1400" b="1" spc="9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before?</a:t>
            </a:r>
            <a:endParaRPr sz="1400" b="1" dirty="0">
              <a:latin typeface="Calibri"/>
              <a:cs typeface="Calibri"/>
            </a:endParaRPr>
          </a:p>
          <a:p>
            <a:pPr marL="12700" marR="5080" indent="732155">
              <a:lnSpc>
                <a:spcPct val="208599"/>
              </a:lnSpc>
            </a:pPr>
            <a:r>
              <a:rPr sz="1400" b="1" dirty="0">
                <a:latin typeface="Calibri"/>
                <a:cs typeface="Calibri"/>
              </a:rPr>
              <a:t>Add</a:t>
            </a:r>
            <a:r>
              <a:rPr sz="1400" b="1" spc="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layer</a:t>
            </a:r>
            <a:r>
              <a:rPr sz="1400" b="1" spc="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of</a:t>
            </a:r>
            <a:r>
              <a:rPr sz="1400" b="1" spc="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detail,</a:t>
            </a:r>
            <a:r>
              <a:rPr sz="1400" b="1" spc="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in</a:t>
            </a:r>
            <a:r>
              <a:rPr sz="1400" b="1" spc="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this</a:t>
            </a:r>
            <a:r>
              <a:rPr sz="1400" b="1" spc="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case</a:t>
            </a:r>
            <a:r>
              <a:rPr sz="1400" b="1" spc="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it</a:t>
            </a:r>
            <a:r>
              <a:rPr sz="1400" b="1" spc="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is</a:t>
            </a:r>
            <a:r>
              <a:rPr sz="1400" b="1" spc="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the</a:t>
            </a:r>
            <a:r>
              <a:rPr sz="1400" b="1" spc="7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theoretical</a:t>
            </a:r>
            <a:r>
              <a:rPr sz="1400" b="1" spc="5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expectations </a:t>
            </a:r>
            <a:endParaRPr lang="en-US" sz="1400" b="1" spc="-10" dirty="0">
              <a:latin typeface="Calibri"/>
              <a:cs typeface="Calibri"/>
            </a:endParaRPr>
          </a:p>
          <a:p>
            <a:pPr marL="12700" marR="5080" indent="732155">
              <a:lnSpc>
                <a:spcPct val="208599"/>
              </a:lnSpc>
            </a:pPr>
            <a:r>
              <a:rPr sz="1400" dirty="0">
                <a:latin typeface="Calibri"/>
                <a:cs typeface="Calibri"/>
              </a:rPr>
              <a:t>Closing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sentence: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What’s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level/nature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support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081" y="2656537"/>
            <a:ext cx="7645225" cy="10590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First</a:t>
            </a:r>
            <a:r>
              <a:rPr spc="-40" dirty="0"/>
              <a:t> </a:t>
            </a:r>
            <a:r>
              <a:rPr dirty="0"/>
              <a:t>Paragraph</a:t>
            </a:r>
            <a:r>
              <a:rPr spc="-10" dirty="0"/>
              <a:t> </a:t>
            </a:r>
            <a:r>
              <a:rPr dirty="0"/>
              <a:t>–</a:t>
            </a:r>
            <a:r>
              <a:rPr spc="-25" dirty="0"/>
              <a:t> </a:t>
            </a:r>
            <a:r>
              <a:rPr dirty="0"/>
              <a:t>lure</a:t>
            </a:r>
            <a:r>
              <a:rPr spc="-25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spc="-10" dirty="0"/>
              <a:t>audience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9628" y="3984573"/>
            <a:ext cx="5576570" cy="2449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Second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sentence: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what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did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we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know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before?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 dirty="0">
              <a:latin typeface="Calibri"/>
              <a:cs typeface="Calibri"/>
            </a:endParaRPr>
          </a:p>
          <a:p>
            <a:pPr marL="74485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A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hypothesis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Third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sentence: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What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did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we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know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before?</a:t>
            </a:r>
            <a:endParaRPr sz="1400" dirty="0">
              <a:latin typeface="Calibri"/>
              <a:cs typeface="Calibri"/>
            </a:endParaRPr>
          </a:p>
          <a:p>
            <a:pPr marL="12700" marR="5080" indent="732155">
              <a:lnSpc>
                <a:spcPct val="208599"/>
              </a:lnSpc>
            </a:pPr>
            <a:r>
              <a:rPr sz="1400" dirty="0">
                <a:latin typeface="Calibri"/>
                <a:cs typeface="Calibri"/>
              </a:rPr>
              <a:t>Add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layer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detail,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this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case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it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theoretical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expectations </a:t>
            </a:r>
            <a:r>
              <a:rPr sz="1400" b="1" dirty="0">
                <a:latin typeface="Calibri"/>
                <a:cs typeface="Calibri"/>
              </a:rPr>
              <a:t>Closing</a:t>
            </a:r>
            <a:r>
              <a:rPr sz="1400" b="1" spc="9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sentence:</a:t>
            </a:r>
            <a:r>
              <a:rPr sz="1400" b="1" spc="9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What’s</a:t>
            </a:r>
            <a:r>
              <a:rPr sz="1400" b="1" spc="9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the</a:t>
            </a:r>
            <a:r>
              <a:rPr sz="1400" b="1" spc="1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level/nature</a:t>
            </a:r>
            <a:r>
              <a:rPr sz="1400" b="1" spc="10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of</a:t>
            </a:r>
            <a:r>
              <a:rPr sz="1400" b="1" spc="9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support.</a:t>
            </a:r>
            <a:endParaRPr sz="1400" b="1" dirty="0">
              <a:latin typeface="Calibri"/>
              <a:cs typeface="Calibri"/>
            </a:endParaRPr>
          </a:p>
          <a:p>
            <a:pPr marL="744855">
              <a:lnSpc>
                <a:spcPct val="100000"/>
              </a:lnSpc>
              <a:spcBef>
                <a:spcPts val="25"/>
              </a:spcBef>
            </a:pPr>
            <a:r>
              <a:rPr sz="1400" b="1" dirty="0">
                <a:latin typeface="Calibri"/>
                <a:cs typeface="Calibri"/>
              </a:rPr>
              <a:t>Notice</a:t>
            </a:r>
            <a:r>
              <a:rPr sz="1400" b="1" spc="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the</a:t>
            </a:r>
            <a:r>
              <a:rPr sz="1400" b="1" spc="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way</a:t>
            </a:r>
            <a:r>
              <a:rPr sz="1400" b="1" spc="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it</a:t>
            </a:r>
            <a:r>
              <a:rPr sz="1400" b="1" spc="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is</a:t>
            </a:r>
            <a:r>
              <a:rPr sz="1400" b="1" spc="5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written.</a:t>
            </a:r>
            <a:endParaRPr sz="1400" b="1" dirty="0">
              <a:latin typeface="Calibri"/>
              <a:cs typeface="Calibri"/>
            </a:endParaRPr>
          </a:p>
          <a:p>
            <a:pPr marL="744855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latin typeface="Calibri"/>
                <a:cs typeface="Calibri"/>
              </a:rPr>
              <a:t>Contrast</a:t>
            </a:r>
            <a:r>
              <a:rPr sz="1400" b="1" spc="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with</a:t>
            </a:r>
            <a:r>
              <a:rPr sz="1400" b="1" spc="7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how</a:t>
            </a:r>
            <a:r>
              <a:rPr sz="1400" b="1" spc="8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we</a:t>
            </a:r>
            <a:r>
              <a:rPr sz="1400" b="1" spc="7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would</a:t>
            </a:r>
            <a:r>
              <a:rPr sz="1400" b="1" spc="7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we</a:t>
            </a:r>
            <a:r>
              <a:rPr sz="1400" b="1" spc="7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write</a:t>
            </a:r>
            <a:r>
              <a:rPr sz="1400" b="1" spc="7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this</a:t>
            </a:r>
            <a:r>
              <a:rPr sz="1400" b="1" spc="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formally</a:t>
            </a:r>
            <a:r>
              <a:rPr sz="1400" b="1" spc="7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in</a:t>
            </a:r>
            <a:r>
              <a:rPr sz="1400" b="1" spc="7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paper</a:t>
            </a:r>
            <a:endParaRPr sz="1400" b="1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245" y="2657466"/>
            <a:ext cx="7645211" cy="10543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8792" y="1204566"/>
            <a:ext cx="7279640" cy="140398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3529329">
              <a:lnSpc>
                <a:spcPts val="3500"/>
              </a:lnSpc>
              <a:spcBef>
                <a:spcPts val="500"/>
              </a:spcBef>
            </a:pPr>
            <a:r>
              <a:rPr sz="3200" dirty="0"/>
              <a:t>Second</a:t>
            </a:r>
            <a:r>
              <a:rPr sz="3200" spc="-80" dirty="0"/>
              <a:t> </a:t>
            </a:r>
            <a:r>
              <a:rPr sz="3200" spc="-10" dirty="0"/>
              <a:t>Paragraph</a:t>
            </a:r>
            <a:r>
              <a:rPr sz="3200" spc="-70" dirty="0"/>
              <a:t> </a:t>
            </a:r>
            <a:r>
              <a:rPr sz="3200" spc="-50" dirty="0"/>
              <a:t>– </a:t>
            </a:r>
            <a:r>
              <a:rPr sz="3200" dirty="0"/>
              <a:t>What’s</a:t>
            </a:r>
            <a:r>
              <a:rPr sz="3200" spc="-55" dirty="0"/>
              <a:t> </a:t>
            </a:r>
            <a:r>
              <a:rPr sz="3200" dirty="0"/>
              <a:t>the</a:t>
            </a:r>
            <a:r>
              <a:rPr sz="3200" spc="-55" dirty="0"/>
              <a:t> </a:t>
            </a:r>
            <a:r>
              <a:rPr sz="3200" dirty="0"/>
              <a:t>new</a:t>
            </a:r>
            <a:r>
              <a:rPr sz="3200" spc="-45" dirty="0"/>
              <a:t> </a:t>
            </a:r>
            <a:r>
              <a:rPr sz="3200" spc="-10" dirty="0"/>
              <a:t>study?</a:t>
            </a:r>
            <a:endParaRPr sz="3200"/>
          </a:p>
          <a:p>
            <a:pPr marL="12700">
              <a:lnSpc>
                <a:spcPts val="3450"/>
              </a:lnSpc>
            </a:pPr>
            <a:r>
              <a:rPr sz="3200" spc="-10" dirty="0"/>
              <a:t>Specifically,</a:t>
            </a:r>
            <a:r>
              <a:rPr sz="3200" spc="-50" dirty="0"/>
              <a:t> </a:t>
            </a:r>
            <a:r>
              <a:rPr sz="3200" dirty="0"/>
              <a:t>Who,</a:t>
            </a:r>
            <a:r>
              <a:rPr sz="3200" spc="-50" dirty="0"/>
              <a:t> </a:t>
            </a:r>
            <a:r>
              <a:rPr sz="3200" dirty="0"/>
              <a:t>Where,</a:t>
            </a:r>
            <a:r>
              <a:rPr sz="3200" spc="-50" dirty="0"/>
              <a:t> </a:t>
            </a:r>
            <a:r>
              <a:rPr sz="3200" dirty="0"/>
              <a:t>What</a:t>
            </a:r>
            <a:r>
              <a:rPr sz="3200" spc="-50" dirty="0"/>
              <a:t> </a:t>
            </a:r>
            <a:r>
              <a:rPr sz="3200" dirty="0"/>
              <a:t>did</a:t>
            </a:r>
            <a:r>
              <a:rPr sz="3200" spc="-50" dirty="0"/>
              <a:t> </a:t>
            </a:r>
            <a:r>
              <a:rPr sz="3200" dirty="0"/>
              <a:t>they</a:t>
            </a:r>
            <a:r>
              <a:rPr sz="3200" spc="-45" dirty="0"/>
              <a:t> </a:t>
            </a:r>
            <a:r>
              <a:rPr sz="3200" spc="-20" dirty="0"/>
              <a:t>find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084496" y="4411293"/>
            <a:ext cx="6422390" cy="671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Don’t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afraid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follow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this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formula,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exactly.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Notice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placement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punchline…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why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it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here,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where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does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it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occur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papers?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5452" y="3481390"/>
            <a:ext cx="7487496" cy="8096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Third,</a:t>
            </a:r>
            <a:r>
              <a:rPr spc="10" dirty="0"/>
              <a:t> </a:t>
            </a:r>
            <a:r>
              <a:rPr dirty="0"/>
              <a:t>Fourth</a:t>
            </a:r>
            <a:r>
              <a:rPr spc="2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Fifth</a:t>
            </a:r>
            <a:r>
              <a:rPr spc="20" dirty="0"/>
              <a:t> </a:t>
            </a:r>
            <a:r>
              <a:rPr dirty="0"/>
              <a:t>paragraphs</a:t>
            </a:r>
            <a:r>
              <a:rPr spc="10" dirty="0"/>
              <a:t> </a:t>
            </a:r>
            <a:r>
              <a:rPr spc="-60" dirty="0"/>
              <a:t>–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90635" y="6066357"/>
            <a:ext cx="19697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What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formula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here?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9115" y="2567321"/>
            <a:ext cx="7568881" cy="309089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Sixth paragraph</a:t>
            </a:r>
            <a:r>
              <a:rPr spc="5" dirty="0"/>
              <a:t> </a:t>
            </a:r>
            <a:r>
              <a:rPr dirty="0"/>
              <a:t>– what’s the</a:t>
            </a:r>
            <a:r>
              <a:rPr spc="10" dirty="0"/>
              <a:t> </a:t>
            </a:r>
            <a:r>
              <a:rPr spc="-10" dirty="0"/>
              <a:t>pattern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5935" y="2938602"/>
            <a:ext cx="7406111" cy="8961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259326" y="4603317"/>
            <a:ext cx="32200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Also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--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what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didn’t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author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write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about?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Final</a:t>
            </a:r>
            <a:r>
              <a:rPr spc="50" dirty="0"/>
              <a:t> </a:t>
            </a:r>
            <a:r>
              <a:rPr spc="-10" dirty="0"/>
              <a:t>paragraph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5326" y="2683652"/>
            <a:ext cx="7482515" cy="89216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27364" y="4563693"/>
            <a:ext cx="19697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What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formula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here?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1110" y="3149324"/>
            <a:ext cx="4047967" cy="245166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910531" y="5977965"/>
            <a:ext cx="8794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Comments: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4275" y="1130300"/>
            <a:ext cx="4634154" cy="32587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Paragraph</a:t>
            </a:r>
            <a:r>
              <a:rPr spc="-35" dirty="0"/>
              <a:t> </a:t>
            </a:r>
            <a:r>
              <a:rPr dirty="0"/>
              <a:t>2</a:t>
            </a:r>
            <a:r>
              <a:rPr spc="-25" dirty="0"/>
              <a:t> </a:t>
            </a:r>
            <a:r>
              <a:rPr dirty="0"/>
              <a:t>&amp;</a:t>
            </a:r>
            <a:r>
              <a:rPr spc="-20" dirty="0"/>
              <a:t> </a:t>
            </a:r>
            <a:r>
              <a:rPr spc="-50" dirty="0"/>
              <a:t>3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2097" y="2334864"/>
            <a:ext cx="2273923" cy="390538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0560" y="2415492"/>
            <a:ext cx="2319495" cy="40314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314437" y="3835221"/>
            <a:ext cx="8794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Comments: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Paragraphs</a:t>
            </a:r>
            <a:r>
              <a:rPr spc="-25" dirty="0"/>
              <a:t> </a:t>
            </a:r>
            <a:r>
              <a:rPr dirty="0"/>
              <a:t>4</a:t>
            </a:r>
            <a:r>
              <a:rPr spc="-25" dirty="0"/>
              <a:t> </a:t>
            </a:r>
            <a:r>
              <a:rPr dirty="0"/>
              <a:t>&amp;</a:t>
            </a:r>
            <a:r>
              <a:rPr spc="-15" dirty="0"/>
              <a:t> </a:t>
            </a:r>
            <a:r>
              <a:rPr spc="-50" dirty="0"/>
              <a:t>5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245" y="2485981"/>
            <a:ext cx="3875754" cy="364520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657303" y="3695013"/>
            <a:ext cx="8794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Comments: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Final</a:t>
            </a:r>
            <a:r>
              <a:rPr spc="50" dirty="0"/>
              <a:t> </a:t>
            </a:r>
            <a:r>
              <a:rPr spc="-10" dirty="0"/>
              <a:t>paragraph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89838" y="3670629"/>
            <a:ext cx="5567680" cy="9004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sz="1400" dirty="0">
                <a:latin typeface="Calibri"/>
                <a:cs typeface="Calibri"/>
              </a:rPr>
              <a:t>How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does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this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differ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from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final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paragraph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Doherty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write-</a:t>
            </a:r>
            <a:r>
              <a:rPr sz="1400" spc="-25" dirty="0">
                <a:latin typeface="Calibri"/>
                <a:cs typeface="Calibri"/>
              </a:rPr>
              <a:t>up? </a:t>
            </a:r>
            <a:r>
              <a:rPr sz="1400" dirty="0">
                <a:latin typeface="Calibri"/>
                <a:cs typeface="Calibri"/>
              </a:rPr>
              <a:t>What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tweet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this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paper?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Comments: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832" y="2384327"/>
            <a:ext cx="3239155" cy="40530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20" dirty="0"/>
              <a:t> </a:t>
            </a:r>
            <a:r>
              <a:rPr dirty="0"/>
              <a:t>structure</a:t>
            </a:r>
            <a:r>
              <a:rPr spc="30" dirty="0"/>
              <a:t> </a:t>
            </a:r>
            <a:r>
              <a:rPr dirty="0"/>
              <a:t>is</a:t>
            </a:r>
            <a:r>
              <a:rPr spc="2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dirty="0"/>
              <a:t>simple</a:t>
            </a:r>
            <a:r>
              <a:rPr spc="35" dirty="0"/>
              <a:t> </a:t>
            </a:r>
            <a:r>
              <a:rPr spc="-10" dirty="0"/>
              <a:t>formula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3422" y="2332678"/>
            <a:ext cx="5273078" cy="400394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5080">
              <a:lnSpc>
                <a:spcPts val="5300"/>
              </a:lnSpc>
              <a:spcBef>
                <a:spcPts val="665"/>
              </a:spcBef>
            </a:pPr>
            <a:r>
              <a:rPr sz="4800" dirty="0"/>
              <a:t>Note</a:t>
            </a:r>
            <a:r>
              <a:rPr sz="4800" spc="-50" dirty="0"/>
              <a:t> </a:t>
            </a:r>
            <a:r>
              <a:rPr sz="4800" dirty="0"/>
              <a:t>the</a:t>
            </a:r>
            <a:r>
              <a:rPr sz="4800" spc="-35" dirty="0"/>
              <a:t> </a:t>
            </a:r>
            <a:r>
              <a:rPr sz="4800" dirty="0"/>
              <a:t>abstract</a:t>
            </a:r>
            <a:r>
              <a:rPr sz="4800" spc="-40" dirty="0"/>
              <a:t> </a:t>
            </a:r>
            <a:r>
              <a:rPr sz="4800" dirty="0"/>
              <a:t>of</a:t>
            </a:r>
            <a:r>
              <a:rPr sz="4800" spc="-40" dirty="0"/>
              <a:t> </a:t>
            </a:r>
            <a:r>
              <a:rPr sz="4800" dirty="0"/>
              <a:t>this</a:t>
            </a:r>
            <a:r>
              <a:rPr sz="4800" spc="-30" dirty="0"/>
              <a:t> </a:t>
            </a:r>
            <a:r>
              <a:rPr sz="4800" dirty="0"/>
              <a:t>paper</a:t>
            </a:r>
            <a:r>
              <a:rPr sz="4800" spc="-40" dirty="0"/>
              <a:t> </a:t>
            </a:r>
            <a:r>
              <a:rPr sz="4800" spc="-25" dirty="0"/>
              <a:t>is </a:t>
            </a:r>
            <a:r>
              <a:rPr sz="4800" dirty="0"/>
              <a:t>sparse</a:t>
            </a:r>
            <a:r>
              <a:rPr sz="4800" spc="-50" dirty="0"/>
              <a:t> </a:t>
            </a:r>
            <a:r>
              <a:rPr sz="4800" dirty="0"/>
              <a:t>and</a:t>
            </a:r>
            <a:r>
              <a:rPr sz="4800" spc="-35" dirty="0"/>
              <a:t> </a:t>
            </a:r>
            <a:r>
              <a:rPr sz="4800" dirty="0"/>
              <a:t>vague</a:t>
            </a:r>
            <a:r>
              <a:rPr sz="4800" spc="-40" dirty="0"/>
              <a:t> </a:t>
            </a:r>
            <a:r>
              <a:rPr sz="4800" dirty="0"/>
              <a:t>on</a:t>
            </a:r>
            <a:r>
              <a:rPr sz="4800" spc="-35" dirty="0"/>
              <a:t> </a:t>
            </a:r>
            <a:r>
              <a:rPr sz="4800" dirty="0"/>
              <a:t>the</a:t>
            </a:r>
            <a:r>
              <a:rPr sz="4800" spc="-35" dirty="0"/>
              <a:t> </a:t>
            </a:r>
            <a:r>
              <a:rPr sz="4800" spc="-10" dirty="0"/>
              <a:t>results</a:t>
            </a:r>
            <a:endParaRPr sz="4800" dirty="0"/>
          </a:p>
        </p:txBody>
      </p:sp>
      <p:sp>
        <p:nvSpPr>
          <p:cNvPr id="3" name="object 3"/>
          <p:cNvSpPr txBox="1"/>
          <p:nvPr/>
        </p:nvSpPr>
        <p:spPr>
          <a:xfrm>
            <a:off x="1480129" y="3347402"/>
            <a:ext cx="6834505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solidFill>
                  <a:srgbClr val="898989"/>
                </a:solidFill>
                <a:latin typeface="Calibri"/>
                <a:cs typeface="Calibri"/>
              </a:rPr>
              <a:t>We</a:t>
            </a:r>
            <a:r>
              <a:rPr sz="1900" spc="2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898989"/>
                </a:solidFill>
                <a:latin typeface="Calibri"/>
                <a:cs typeface="Calibri"/>
              </a:rPr>
              <a:t>found</a:t>
            </a:r>
            <a:r>
              <a:rPr sz="1900" spc="2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898989"/>
                </a:solidFill>
                <a:latin typeface="Calibri"/>
                <a:cs typeface="Calibri"/>
              </a:rPr>
              <a:t>that</a:t>
            </a:r>
            <a:r>
              <a:rPr sz="1900" spc="2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898989"/>
                </a:solidFill>
                <a:latin typeface="Calibri"/>
                <a:cs typeface="Calibri"/>
              </a:rPr>
              <a:t>something</a:t>
            </a:r>
            <a:r>
              <a:rPr sz="1900" spc="2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898989"/>
                </a:solidFill>
                <a:latin typeface="Calibri"/>
                <a:cs typeface="Calibri"/>
              </a:rPr>
              <a:t>varies</a:t>
            </a:r>
            <a:r>
              <a:rPr sz="1900" spc="2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898989"/>
                </a:solidFill>
                <a:latin typeface="Calibri"/>
                <a:cs typeface="Calibri"/>
              </a:rPr>
              <a:t>with</a:t>
            </a:r>
            <a:r>
              <a:rPr sz="1900" spc="2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898989"/>
                </a:solidFill>
                <a:latin typeface="Calibri"/>
                <a:cs typeface="Calibri"/>
              </a:rPr>
              <a:t>something</a:t>
            </a:r>
            <a:r>
              <a:rPr sz="1900" spc="2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898989"/>
                </a:solidFill>
                <a:latin typeface="Calibri"/>
                <a:cs typeface="Calibri"/>
              </a:rPr>
              <a:t>and</a:t>
            </a:r>
            <a:r>
              <a:rPr sz="1900" spc="2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898989"/>
                </a:solidFill>
                <a:latin typeface="Calibri"/>
                <a:cs typeface="Calibri"/>
              </a:rPr>
              <a:t>something</a:t>
            </a:r>
            <a:r>
              <a:rPr sz="1900" spc="2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898989"/>
                </a:solidFill>
                <a:latin typeface="Calibri"/>
                <a:cs typeface="Calibri"/>
              </a:rPr>
              <a:t>else.</a:t>
            </a:r>
            <a:endParaRPr sz="19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6453" y="4267200"/>
            <a:ext cx="6673637" cy="250514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2609" y="999065"/>
            <a:ext cx="530606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Notice</a:t>
            </a:r>
            <a:r>
              <a:rPr spc="45" dirty="0"/>
              <a:t> </a:t>
            </a:r>
            <a:r>
              <a:rPr dirty="0"/>
              <a:t>the</a:t>
            </a:r>
            <a:r>
              <a:rPr spc="60" dirty="0"/>
              <a:t> </a:t>
            </a:r>
            <a:r>
              <a:rPr dirty="0"/>
              <a:t>mode</a:t>
            </a:r>
            <a:r>
              <a:rPr spc="55" dirty="0"/>
              <a:t> </a:t>
            </a:r>
            <a:r>
              <a:rPr dirty="0"/>
              <a:t>of</a:t>
            </a:r>
            <a:r>
              <a:rPr spc="55" dirty="0"/>
              <a:t> </a:t>
            </a:r>
            <a:r>
              <a:rPr spc="-10" dirty="0"/>
              <a:t>inference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8792" y="2569182"/>
            <a:ext cx="7767955" cy="67818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95580" marR="5080" indent="-183515">
              <a:lnSpc>
                <a:spcPts val="2500"/>
              </a:lnSpc>
              <a:spcBef>
                <a:spcPts val="300"/>
              </a:spcBef>
              <a:buFont typeface="Arial"/>
              <a:buChar char="•"/>
              <a:tabLst>
                <a:tab pos="195580" algn="l"/>
              </a:tabLst>
            </a:pPr>
            <a:r>
              <a:rPr sz="2200" dirty="0">
                <a:latin typeface="Calibri"/>
                <a:cs typeface="Calibri"/>
              </a:rPr>
              <a:t>The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authors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search</a:t>
            </a:r>
            <a:r>
              <a:rPr sz="2200" spc="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statistically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significant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DIFFERENCES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rather </a:t>
            </a:r>
            <a:r>
              <a:rPr sz="2200" dirty="0">
                <a:latin typeface="Calibri"/>
                <a:cs typeface="Calibri"/>
              </a:rPr>
              <a:t>than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focusing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EFFECT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SIZE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550" y="3714535"/>
            <a:ext cx="4351949" cy="227347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53883" y="3310521"/>
            <a:ext cx="3509573" cy="290337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spc="35" dirty="0"/>
              <a:t> </a:t>
            </a:r>
            <a:r>
              <a:rPr dirty="0"/>
              <a:t>to</a:t>
            </a:r>
            <a:r>
              <a:rPr spc="35" dirty="0"/>
              <a:t> </a:t>
            </a:r>
            <a:r>
              <a:rPr dirty="0"/>
              <a:t>choose</a:t>
            </a:r>
            <a:r>
              <a:rPr spc="30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spc="-20" dirty="0"/>
              <a:t>paper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8792" y="2532473"/>
            <a:ext cx="8161020" cy="376289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195580" algn="l"/>
              </a:tabLst>
            </a:pPr>
            <a:r>
              <a:rPr sz="2200" dirty="0">
                <a:latin typeface="Calibri"/>
                <a:cs typeface="Calibri"/>
              </a:rPr>
              <a:t>Be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kind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yourself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others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consider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higher-ranking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journals,</a:t>
            </a:r>
            <a:endParaRPr sz="2200" dirty="0">
              <a:latin typeface="Calibri"/>
              <a:cs typeface="Calibri"/>
            </a:endParaRPr>
          </a:p>
          <a:p>
            <a:pPr marL="560705" marR="5080" lvl="1" indent="-182245">
              <a:lnSpc>
                <a:spcPct val="92100"/>
              </a:lnSpc>
              <a:spcBef>
                <a:spcPts val="430"/>
              </a:spcBef>
              <a:buFont typeface="Arial"/>
              <a:buChar char="•"/>
              <a:tabLst>
                <a:tab pos="561975" algn="l"/>
              </a:tabLst>
            </a:pPr>
            <a:r>
              <a:rPr sz="1900" dirty="0">
                <a:latin typeface="Calibri"/>
                <a:cs typeface="Calibri"/>
              </a:rPr>
              <a:t>Ecology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Letters,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Conservation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Letters,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Proceedings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Royal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Society,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0" dirty="0">
                <a:latin typeface="Calibri"/>
                <a:cs typeface="Calibri"/>
              </a:rPr>
              <a:t>B 	</a:t>
            </a:r>
            <a:r>
              <a:rPr sz="1900" dirty="0">
                <a:latin typeface="Calibri"/>
                <a:cs typeface="Calibri"/>
              </a:rPr>
              <a:t>Biological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Sciences,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PNAS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(Proceedings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National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Academy</a:t>
            </a:r>
            <a:r>
              <a:rPr sz="1900" spc="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science</a:t>
            </a:r>
            <a:r>
              <a:rPr sz="1900" spc="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USA), 	</a:t>
            </a:r>
            <a:r>
              <a:rPr sz="1900" dirty="0">
                <a:latin typeface="Calibri"/>
                <a:cs typeface="Calibri"/>
              </a:rPr>
              <a:t>Nature,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Science,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Current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Biology,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any </a:t>
            </a:r>
            <a:r>
              <a:rPr sz="1900" spc="-10" dirty="0">
                <a:latin typeface="Calibri"/>
                <a:cs typeface="Calibri"/>
              </a:rPr>
              <a:t>others???</a:t>
            </a:r>
            <a:endParaRPr sz="19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450" dirty="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buFont typeface="Arial"/>
              <a:buChar char="•"/>
              <a:tabLst>
                <a:tab pos="195580" algn="l"/>
              </a:tabLst>
            </a:pPr>
            <a:r>
              <a:rPr sz="2200" dirty="0">
                <a:latin typeface="Calibri"/>
                <a:cs typeface="Calibri"/>
              </a:rPr>
              <a:t>Avoid</a:t>
            </a:r>
            <a:r>
              <a:rPr lang="en-US" sz="2200" dirty="0">
                <a:latin typeface="Calibri"/>
                <a:cs typeface="Calibri"/>
              </a:rPr>
              <a:t> big sprawling papers, e.g.,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American</a:t>
            </a:r>
            <a:r>
              <a:rPr sz="2200" spc="10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Naturalist,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Ecological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Monographs,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etc.</a:t>
            </a:r>
            <a:endParaRPr sz="2200" dirty="0">
              <a:latin typeface="Calibri"/>
              <a:cs typeface="Calibri"/>
            </a:endParaRPr>
          </a:p>
          <a:p>
            <a:pPr marL="195580" marR="1045210" indent="-183515">
              <a:lnSpc>
                <a:spcPts val="2400"/>
              </a:lnSpc>
              <a:spcBef>
                <a:spcPts val="930"/>
              </a:spcBef>
              <a:buFont typeface="Arial"/>
              <a:buChar char="•"/>
              <a:tabLst>
                <a:tab pos="195580" algn="l"/>
              </a:tabLst>
            </a:pPr>
            <a:r>
              <a:rPr sz="2200" dirty="0">
                <a:latin typeface="Calibri"/>
                <a:cs typeface="Calibri"/>
              </a:rPr>
              <a:t>Avoid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narrative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reviews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but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consider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metanalyses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other </a:t>
            </a:r>
            <a:r>
              <a:rPr sz="2200" dirty="0">
                <a:latin typeface="Calibri"/>
                <a:cs typeface="Calibri"/>
              </a:rPr>
              <a:t>quantitative</a:t>
            </a:r>
            <a:r>
              <a:rPr sz="2200" spc="9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syntheses.</a:t>
            </a:r>
            <a:endParaRPr sz="2200" dirty="0">
              <a:latin typeface="Calibri"/>
              <a:cs typeface="Calibri"/>
            </a:endParaRPr>
          </a:p>
          <a:p>
            <a:pPr marL="195580" marR="469265" indent="-183515">
              <a:lnSpc>
                <a:spcPts val="2400"/>
              </a:lnSpc>
              <a:spcBef>
                <a:spcPts val="910"/>
              </a:spcBef>
              <a:buFont typeface="Arial"/>
              <a:buChar char="•"/>
              <a:tabLst>
                <a:tab pos="195580" algn="l"/>
              </a:tabLst>
            </a:pPr>
            <a:r>
              <a:rPr sz="2200" dirty="0">
                <a:latin typeface="Calibri"/>
                <a:cs typeface="Calibri"/>
              </a:rPr>
              <a:t>One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litmus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test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-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If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you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can’t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write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>
                <a:latin typeface="Calibri"/>
                <a:cs typeface="Calibri"/>
              </a:rPr>
              <a:t>a</a:t>
            </a:r>
            <a:r>
              <a:rPr sz="2200" spc="55">
                <a:latin typeface="Calibri"/>
                <a:cs typeface="Calibri"/>
              </a:rPr>
              <a:t> </a:t>
            </a:r>
            <a:r>
              <a:rPr sz="2200">
                <a:latin typeface="Calibri"/>
                <a:cs typeface="Calibri"/>
              </a:rPr>
              <a:t>tweet</a:t>
            </a:r>
            <a:r>
              <a:rPr lang="en-US" sz="2200">
                <a:latin typeface="Calibri"/>
                <a:cs typeface="Calibri"/>
              </a:rPr>
              <a:t>/X</a:t>
            </a:r>
            <a:r>
              <a:rPr sz="2200" spc="55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about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it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then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consider </a:t>
            </a:r>
            <a:r>
              <a:rPr sz="2200" dirty="0">
                <a:latin typeface="Calibri"/>
                <a:cs typeface="Calibri"/>
              </a:rPr>
              <a:t>finding</a:t>
            </a:r>
            <a:r>
              <a:rPr sz="2200" spc="1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another</a:t>
            </a:r>
            <a:r>
              <a:rPr sz="2200" spc="1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paper.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8792" y="1623627"/>
            <a:ext cx="8423908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25" dirty="0"/>
              <a:t> </a:t>
            </a:r>
            <a:r>
              <a:rPr dirty="0"/>
              <a:t>structure</a:t>
            </a:r>
            <a:r>
              <a:rPr spc="25" dirty="0"/>
              <a:t> </a:t>
            </a:r>
            <a:r>
              <a:rPr dirty="0"/>
              <a:t>is</a:t>
            </a:r>
            <a:r>
              <a:rPr spc="20" dirty="0"/>
              <a:t> </a:t>
            </a:r>
            <a:r>
              <a:rPr dirty="0"/>
              <a:t>a</a:t>
            </a:r>
            <a:r>
              <a:rPr spc="25" dirty="0"/>
              <a:t> </a:t>
            </a:r>
            <a:r>
              <a:rPr dirty="0"/>
              <a:t>simple</a:t>
            </a:r>
            <a:r>
              <a:rPr spc="25" dirty="0"/>
              <a:t> </a:t>
            </a:r>
            <a:r>
              <a:rPr dirty="0"/>
              <a:t>formula</a:t>
            </a:r>
            <a:endParaRPr spc="-5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657936"/>
              </p:ext>
            </p:extLst>
          </p:nvPr>
        </p:nvGraphicFramePr>
        <p:xfrm>
          <a:off x="813158" y="2589089"/>
          <a:ext cx="8423909" cy="280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0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Paragraph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What</a:t>
                      </a:r>
                      <a:r>
                        <a:rPr sz="14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it</a:t>
                      </a:r>
                      <a:r>
                        <a:rPr sz="14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about?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08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First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15176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Lure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reader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connection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wider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world,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get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reader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into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WHAT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WHY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should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we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care?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Second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WHO</a:t>
                      </a:r>
                      <a:r>
                        <a:rPr sz="14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(and</a:t>
                      </a:r>
                      <a:r>
                        <a:rPr sz="14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ends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headline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result)</a:t>
                      </a:r>
                      <a:r>
                        <a:rPr lang="en-US" sz="1400" spc="-10" dirty="0">
                          <a:latin typeface="Calibri"/>
                          <a:cs typeface="Calibri"/>
                        </a:rPr>
                        <a:t> maybe a WHERE &amp; WHEN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Third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HOW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#1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(what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was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data,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elements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WHEN/WHERE)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Fourth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HOW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#2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(what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was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opportunity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experiment,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natural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history,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contrast)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08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Fifth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197485">
                        <a:lnSpc>
                          <a:spcPct val="1014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HOW</a:t>
                      </a:r>
                      <a:r>
                        <a:rPr sz="14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#3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(deeper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dive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into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methodology,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needed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understand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result)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ending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detail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finding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Sixth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Discussion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finding,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alternate</a:t>
                      </a:r>
                      <a:r>
                        <a:rPr sz="14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explanations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Seventh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Conclusion,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what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does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this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mean,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why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should</a:t>
                      </a:r>
                      <a:r>
                        <a:rPr sz="14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we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care?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064" y="1619769"/>
            <a:ext cx="7473950" cy="58356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310"/>
              </a:spcBef>
            </a:pPr>
            <a:r>
              <a:rPr sz="1900" dirty="0">
                <a:latin typeface="Calibri-Light"/>
                <a:cs typeface="Calibri-Light"/>
              </a:rPr>
              <a:t>https://</a:t>
            </a:r>
            <a:r>
              <a:rPr sz="1900" dirty="0">
                <a:latin typeface="Calibri-Light"/>
                <a:cs typeface="Calibri-Light"/>
                <a:hlinkClick r:id="rId2"/>
              </a:rPr>
              <a:t>www.theguardian.com/science/blog/2011/jan/19/manifesto-</a:t>
            </a:r>
            <a:r>
              <a:rPr sz="1900" spc="-10" dirty="0">
                <a:latin typeface="Calibri-Light"/>
                <a:cs typeface="Calibri-Light"/>
                <a:hlinkClick r:id="rId2"/>
              </a:rPr>
              <a:t>simple-</a:t>
            </a:r>
            <a:r>
              <a:rPr sz="1900" spc="-10" dirty="0">
                <a:latin typeface="Calibri-Light"/>
                <a:cs typeface="Calibri-Light"/>
              </a:rPr>
              <a:t> </a:t>
            </a:r>
            <a:r>
              <a:rPr sz="1900" dirty="0">
                <a:latin typeface="Calibri-Light"/>
                <a:cs typeface="Calibri-Light"/>
              </a:rPr>
              <a:t>scribe-commandments-</a:t>
            </a:r>
            <a:r>
              <a:rPr sz="1900" spc="-10" dirty="0">
                <a:latin typeface="Calibri-Light"/>
                <a:cs typeface="Calibri-Light"/>
              </a:rPr>
              <a:t>journalists</a:t>
            </a:r>
            <a:endParaRPr sz="1900">
              <a:latin typeface="Calibri-Light"/>
              <a:cs typeface="Calibri-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8997" y="2780029"/>
            <a:ext cx="4539650" cy="326636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174" y="2882639"/>
            <a:ext cx="4839931" cy="25181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531534" rIns="0" bIns="0" rtlCol="0">
            <a:spAutoFit/>
          </a:bodyPr>
          <a:lstStyle/>
          <a:p>
            <a:pPr marL="681355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25" dirty="0"/>
              <a:t> </a:t>
            </a:r>
            <a:r>
              <a:rPr dirty="0"/>
              <a:t>simplest</a:t>
            </a:r>
            <a:r>
              <a:rPr spc="35" dirty="0"/>
              <a:t> </a:t>
            </a:r>
            <a:r>
              <a:rPr dirty="0"/>
              <a:t>rule</a:t>
            </a:r>
            <a:r>
              <a:rPr spc="40" dirty="0"/>
              <a:t> </a:t>
            </a:r>
            <a:r>
              <a:rPr dirty="0"/>
              <a:t>of</a:t>
            </a:r>
            <a:r>
              <a:rPr spc="30" dirty="0"/>
              <a:t> </a:t>
            </a:r>
            <a:r>
              <a:rPr dirty="0"/>
              <a:t>storytelling</a:t>
            </a:r>
            <a:r>
              <a:rPr spc="35" dirty="0"/>
              <a:t> </a:t>
            </a:r>
            <a:r>
              <a:rPr spc="-20" dirty="0"/>
              <a:t>5W&amp;H</a:t>
            </a:r>
          </a:p>
        </p:txBody>
      </p:sp>
      <p:sp>
        <p:nvSpPr>
          <p:cNvPr id="3" name="object 3"/>
          <p:cNvSpPr/>
          <p:nvPr/>
        </p:nvSpPr>
        <p:spPr>
          <a:xfrm>
            <a:off x="3312387" y="4202810"/>
            <a:ext cx="3435350" cy="0"/>
          </a:xfrm>
          <a:custGeom>
            <a:avLst/>
            <a:gdLst/>
            <a:ahLst/>
            <a:cxnLst/>
            <a:rect l="l" t="t" r="r" b="b"/>
            <a:pathLst>
              <a:path w="3435350">
                <a:moveTo>
                  <a:pt x="0" y="0"/>
                </a:moveTo>
                <a:lnTo>
                  <a:pt x="3435149" y="0"/>
                </a:lnTo>
              </a:path>
            </a:pathLst>
          </a:custGeom>
          <a:ln w="611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72934" y="3294144"/>
            <a:ext cx="3281045" cy="910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800" spc="-30" dirty="0">
                <a:latin typeface="Calibri"/>
                <a:cs typeface="Calibri"/>
              </a:rPr>
              <a:t>WWWWW</a:t>
            </a:r>
            <a:endParaRPr sz="5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281867" y="3766374"/>
            <a:ext cx="3496310" cy="873125"/>
            <a:chOff x="3281867" y="3766374"/>
            <a:chExt cx="3496310" cy="873125"/>
          </a:xfrm>
        </p:grpSpPr>
        <p:sp>
          <p:nvSpPr>
            <p:cNvPr id="6" name="object 6"/>
            <p:cNvSpPr/>
            <p:nvPr/>
          </p:nvSpPr>
          <p:spPr>
            <a:xfrm>
              <a:off x="3312387" y="3766374"/>
              <a:ext cx="0" cy="873125"/>
            </a:xfrm>
            <a:custGeom>
              <a:avLst/>
              <a:gdLst/>
              <a:ahLst/>
              <a:cxnLst/>
              <a:rect l="l" t="t" r="r" b="b"/>
              <a:pathLst>
                <a:path h="873125">
                  <a:moveTo>
                    <a:pt x="0" y="0"/>
                  </a:moveTo>
                  <a:lnTo>
                    <a:pt x="0" y="872872"/>
                  </a:lnTo>
                </a:path>
              </a:pathLst>
            </a:custGeom>
            <a:ln w="610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47536" y="3766374"/>
              <a:ext cx="0" cy="873125"/>
            </a:xfrm>
            <a:custGeom>
              <a:avLst/>
              <a:gdLst/>
              <a:ahLst/>
              <a:cxnLst/>
              <a:rect l="l" t="t" r="r" b="b"/>
              <a:pathLst>
                <a:path h="873125">
                  <a:moveTo>
                    <a:pt x="0" y="0"/>
                  </a:moveTo>
                  <a:lnTo>
                    <a:pt x="0" y="872872"/>
                  </a:lnTo>
                </a:path>
              </a:pathLst>
            </a:custGeom>
            <a:ln w="610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2778" y="1838054"/>
            <a:ext cx="5543795" cy="40835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65" y="1449891"/>
            <a:ext cx="98171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Titles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3216" y="1283500"/>
            <a:ext cx="4313448" cy="8554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3216" y="2376129"/>
            <a:ext cx="4272756" cy="85541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9583" y="5127331"/>
            <a:ext cx="3174046" cy="1379958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99217" y="1381324"/>
            <a:ext cx="8799830" cy="4769485"/>
            <a:chOff x="399217" y="1381324"/>
            <a:chExt cx="8799830" cy="476948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9217" y="2251313"/>
              <a:ext cx="2767118" cy="24390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7029" y="2684749"/>
              <a:ext cx="1953260" cy="136459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78516" y="1381324"/>
              <a:ext cx="1955450" cy="122802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68942" y="4528155"/>
              <a:ext cx="5630083" cy="162242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80773" y="4051132"/>
              <a:ext cx="2360189" cy="13951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8791" y="1149702"/>
            <a:ext cx="8351247" cy="184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First</a:t>
            </a:r>
            <a:r>
              <a:rPr sz="3200" spc="-60" dirty="0"/>
              <a:t> </a:t>
            </a:r>
            <a:r>
              <a:rPr sz="3200" spc="-10" dirty="0"/>
              <a:t>Paragraph</a:t>
            </a:r>
            <a:r>
              <a:rPr sz="3200" spc="-45" dirty="0"/>
              <a:t> </a:t>
            </a:r>
            <a:r>
              <a:rPr sz="3200" dirty="0"/>
              <a:t>–</a:t>
            </a:r>
            <a:r>
              <a:rPr sz="3200" spc="-50" dirty="0"/>
              <a:t> </a:t>
            </a:r>
            <a:r>
              <a:rPr sz="3200" dirty="0"/>
              <a:t>lure</a:t>
            </a:r>
            <a:r>
              <a:rPr sz="3200" spc="-45" dirty="0"/>
              <a:t> </a:t>
            </a:r>
            <a:r>
              <a:rPr sz="3200" dirty="0"/>
              <a:t>in</a:t>
            </a:r>
            <a:r>
              <a:rPr sz="3200" spc="-50" dirty="0"/>
              <a:t> </a:t>
            </a:r>
            <a:r>
              <a:rPr sz="3200" dirty="0"/>
              <a:t>the</a:t>
            </a:r>
            <a:r>
              <a:rPr sz="3200" spc="-45" dirty="0"/>
              <a:t> </a:t>
            </a:r>
            <a:r>
              <a:rPr sz="3200" spc="-10" dirty="0"/>
              <a:t>audience</a:t>
            </a:r>
            <a:endParaRPr sz="3200" dirty="0"/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 dirty="0"/>
          </a:p>
          <a:p>
            <a:pPr marL="744855" marR="5080" indent="-732790">
              <a:lnSpc>
                <a:spcPts val="3500"/>
              </a:lnSpc>
              <a:spcBef>
                <a:spcPts val="5"/>
              </a:spcBef>
            </a:pPr>
            <a:r>
              <a:rPr sz="3200" dirty="0"/>
              <a:t>“although</a:t>
            </a:r>
            <a:r>
              <a:rPr sz="3200" spc="-70" dirty="0"/>
              <a:t> </a:t>
            </a:r>
            <a:r>
              <a:rPr sz="3200" dirty="0"/>
              <a:t>you</a:t>
            </a:r>
            <a:r>
              <a:rPr sz="3200" spc="-55" dirty="0"/>
              <a:t> </a:t>
            </a:r>
            <a:r>
              <a:rPr sz="3200" dirty="0"/>
              <a:t>may</a:t>
            </a:r>
            <a:r>
              <a:rPr sz="3200" spc="-60" dirty="0"/>
              <a:t> </a:t>
            </a:r>
            <a:r>
              <a:rPr sz="3200" dirty="0"/>
              <a:t>feel</a:t>
            </a:r>
            <a:r>
              <a:rPr sz="3200" spc="-50" dirty="0"/>
              <a:t> </a:t>
            </a:r>
            <a:r>
              <a:rPr sz="3200" dirty="0"/>
              <a:t>obliged</a:t>
            </a:r>
            <a:r>
              <a:rPr sz="3200" spc="-60" dirty="0"/>
              <a:t> </a:t>
            </a:r>
            <a:r>
              <a:rPr sz="3200" dirty="0"/>
              <a:t>to</a:t>
            </a:r>
            <a:r>
              <a:rPr sz="3200" spc="-50" dirty="0"/>
              <a:t> </a:t>
            </a:r>
            <a:r>
              <a:rPr sz="3200" spc="-10" dirty="0"/>
              <a:t>write, </a:t>
            </a:r>
            <a:r>
              <a:rPr sz="3200" dirty="0"/>
              <a:t>nobody</a:t>
            </a:r>
            <a:r>
              <a:rPr sz="3200" spc="-40" dirty="0"/>
              <a:t> </a:t>
            </a:r>
            <a:r>
              <a:rPr sz="3200" dirty="0"/>
              <a:t>has</a:t>
            </a:r>
            <a:r>
              <a:rPr sz="3200" spc="-30" dirty="0"/>
              <a:t> </a:t>
            </a:r>
            <a:r>
              <a:rPr sz="3200" dirty="0"/>
              <a:t>felt</a:t>
            </a:r>
            <a:r>
              <a:rPr sz="3200" spc="-35" dirty="0"/>
              <a:t> </a:t>
            </a:r>
            <a:r>
              <a:rPr sz="3200" dirty="0"/>
              <a:t>obliged</a:t>
            </a:r>
            <a:r>
              <a:rPr sz="3200" spc="-35" dirty="0"/>
              <a:t> </a:t>
            </a:r>
            <a:r>
              <a:rPr sz="3200" dirty="0"/>
              <a:t>to</a:t>
            </a:r>
            <a:r>
              <a:rPr sz="3200" spc="-30" dirty="0"/>
              <a:t> </a:t>
            </a:r>
            <a:r>
              <a:rPr sz="3200" spc="-10" dirty="0"/>
              <a:t>read”</a:t>
            </a:r>
            <a:endParaRPr sz="32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245" y="3202833"/>
            <a:ext cx="8351248" cy="115689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954888" y="5810093"/>
            <a:ext cx="2900680" cy="229235"/>
          </a:xfrm>
          <a:custGeom>
            <a:avLst/>
            <a:gdLst/>
            <a:ahLst/>
            <a:cxnLst/>
            <a:rect l="l" t="t" r="r" b="b"/>
            <a:pathLst>
              <a:path w="2900679" h="229235">
                <a:moveTo>
                  <a:pt x="2900567" y="0"/>
                </a:moveTo>
                <a:lnTo>
                  <a:pt x="0" y="0"/>
                </a:lnTo>
                <a:lnTo>
                  <a:pt x="0" y="228831"/>
                </a:lnTo>
                <a:lnTo>
                  <a:pt x="2900567" y="228831"/>
                </a:lnTo>
                <a:lnTo>
                  <a:pt x="290056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42188" y="4475301"/>
            <a:ext cx="7638415" cy="1116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Notice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‘Conspicuous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consumption’,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‘Price’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these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economic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terms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concepts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ts val="3500"/>
              </a:lnSpc>
              <a:spcBef>
                <a:spcPts val="130"/>
              </a:spcBef>
            </a:pPr>
            <a:r>
              <a:rPr sz="1400" dirty="0">
                <a:latin typeface="Calibri"/>
                <a:cs typeface="Calibri"/>
              </a:rPr>
              <a:t>Familiar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terms,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concepts,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ideas,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idioms,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fables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narratives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used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introduce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new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topic. </a:t>
            </a:r>
            <a:r>
              <a:rPr sz="1400" dirty="0">
                <a:latin typeface="Calibri"/>
                <a:cs typeface="Calibri"/>
              </a:rPr>
              <a:t>Note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pivot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from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Economics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Ecology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quite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arresting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draws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reader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in.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2188" y="5798133"/>
            <a:ext cx="29546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Conspicuous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consumption</a:t>
            </a:r>
            <a:r>
              <a:rPr sz="1400" spc="1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has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its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price,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26946" y="5810093"/>
            <a:ext cx="1929130" cy="229235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at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least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avian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world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4888" y="6255043"/>
            <a:ext cx="2959735" cy="229235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Why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should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reader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care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about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this?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First</a:t>
            </a:r>
            <a:r>
              <a:rPr spc="-40" dirty="0"/>
              <a:t> </a:t>
            </a:r>
            <a:r>
              <a:rPr dirty="0"/>
              <a:t>Paragraph</a:t>
            </a:r>
            <a:r>
              <a:rPr spc="-10" dirty="0"/>
              <a:t> </a:t>
            </a:r>
            <a:r>
              <a:rPr dirty="0"/>
              <a:t>–</a:t>
            </a:r>
            <a:r>
              <a:rPr spc="-25" dirty="0"/>
              <a:t> </a:t>
            </a:r>
            <a:r>
              <a:rPr dirty="0"/>
              <a:t>lure</a:t>
            </a:r>
            <a:r>
              <a:rPr spc="-25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spc="-10" dirty="0"/>
              <a:t>audience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9628" y="3984573"/>
            <a:ext cx="4983972" cy="6642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Second</a:t>
            </a:r>
            <a:r>
              <a:rPr sz="1400" b="1" spc="9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sentence:</a:t>
            </a:r>
            <a:r>
              <a:rPr sz="1400" b="1" spc="8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what</a:t>
            </a:r>
            <a:r>
              <a:rPr sz="1400" b="1" spc="8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did</a:t>
            </a:r>
            <a:r>
              <a:rPr sz="1400" b="1" spc="9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we</a:t>
            </a:r>
            <a:r>
              <a:rPr sz="1400" b="1" spc="9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know</a:t>
            </a:r>
            <a:r>
              <a:rPr sz="1400" b="1" spc="10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before?</a:t>
            </a:r>
            <a:endParaRPr sz="14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The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hypothesis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9628" y="5505741"/>
            <a:ext cx="47555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Third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sentence: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What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did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we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know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before?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Add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layer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detail </a:t>
            </a:r>
            <a:r>
              <a:rPr sz="1400" dirty="0">
                <a:latin typeface="Calibri"/>
                <a:cs typeface="Calibri"/>
              </a:rPr>
              <a:t>Closing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sentence: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What’s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level/nature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support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081" y="2567090"/>
            <a:ext cx="7650268" cy="10544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692</Words>
  <Application>Microsoft Macintosh PowerPoint</Application>
  <PresentationFormat>Custom</PresentationFormat>
  <Paragraphs>84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Calibri-Light</vt:lpstr>
      <vt:lpstr>Office Theme</vt:lpstr>
      <vt:lpstr>How to write an Economist article</vt:lpstr>
      <vt:lpstr>The structure is a simple formula</vt:lpstr>
      <vt:lpstr>The structure is a simple formula</vt:lpstr>
      <vt:lpstr>PowerPoint Presentation</vt:lpstr>
      <vt:lpstr>The simplest rule of storytelling 5W&amp;H</vt:lpstr>
      <vt:lpstr>PowerPoint Presentation</vt:lpstr>
      <vt:lpstr>Titles</vt:lpstr>
      <vt:lpstr>First Paragraph – lure in the audience  “although you may feel obliged to write, nobody has felt obliged to read”</vt:lpstr>
      <vt:lpstr>First Paragraph – lure in the audience</vt:lpstr>
      <vt:lpstr>First Paragraph – lure in the audience</vt:lpstr>
      <vt:lpstr>First Paragraph – lure in the audience</vt:lpstr>
      <vt:lpstr>Second Paragraph – What’s the new study? Specifically, Who, Where, What did they find</vt:lpstr>
      <vt:lpstr>Third, Fourth and Fifth paragraphs –</vt:lpstr>
      <vt:lpstr>Sixth paragraph – what’s the pattern</vt:lpstr>
      <vt:lpstr>Final paragraph</vt:lpstr>
      <vt:lpstr>PowerPoint Presentation</vt:lpstr>
      <vt:lpstr>Paragraph 2 &amp; 3</vt:lpstr>
      <vt:lpstr>Paragraphs 4 &amp; 5</vt:lpstr>
      <vt:lpstr>Final paragraph</vt:lpstr>
      <vt:lpstr>Note the abstract of this paper is sparse and vague on the results</vt:lpstr>
      <vt:lpstr>Notice the mode of inference</vt:lpstr>
      <vt:lpstr>How to choose a paper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EconomistStyle210914</dc:title>
  <dc:creator>Nicholas Dulvy</dc:creator>
  <cp:lastModifiedBy>Nick Dulvy</cp:lastModifiedBy>
  <cp:revision>3</cp:revision>
  <dcterms:created xsi:type="dcterms:W3CDTF">2023-09-13T17:21:10Z</dcterms:created>
  <dcterms:modified xsi:type="dcterms:W3CDTF">2023-09-13T17:27:05Z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2021-09-15T00:00:00Z</vt:filetime>
  </property>
  <property fmtid="{D5CDD505-2E9C-101B-9397-08002B2CF9AE}" pid="3" name="Creator">
    <vt:lpwstr>PowerPoint</vt:lpwstr>
  </property>
  <property fmtid="{D5CDD505-2E9C-101B-9397-08002B2CF9AE}" pid="4" name="LastSaved">
    <vt:filetime>2023-09-13T00:00:00Z</vt:filetime>
  </property>
  <property fmtid="{D5CDD505-2E9C-101B-9397-08002B2CF9AE}" pid="5" name="Producer">
    <vt:lpwstr>macOS Version 10.15.7 (Build 19H1323) Quartz PDFContext</vt:lpwstr>
  </property>
</Properties>
</file>