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62" r:id="rId2"/>
    <p:sldId id="285" r:id="rId3"/>
    <p:sldId id="294" r:id="rId4"/>
    <p:sldId id="295" r:id="rId5"/>
    <p:sldId id="286" r:id="rId6"/>
    <p:sldId id="287" r:id="rId7"/>
    <p:sldId id="288" r:id="rId8"/>
    <p:sldId id="300" r:id="rId9"/>
    <p:sldId id="290" r:id="rId10"/>
    <p:sldId id="291" r:id="rId11"/>
    <p:sldId id="292" r:id="rId12"/>
    <p:sldId id="293" r:id="rId13"/>
    <p:sldId id="299" r:id="rId14"/>
    <p:sldId id="298" r:id="rId15"/>
    <p:sldId id="302" r:id="rId16"/>
    <p:sldId id="297" r:id="rId17"/>
    <p:sldId id="296" r:id="rId18"/>
    <p:sldId id="301" r:id="rId19"/>
    <p:sldId id="278" r:id="rId20"/>
    <p:sldId id="279" r:id="rId21"/>
    <p:sldId id="273" r:id="rId22"/>
    <p:sldId id="276" r:id="rId23"/>
    <p:sldId id="277" r:id="rId24"/>
    <p:sldId id="257" r:id="rId25"/>
    <p:sldId id="275" r:id="rId26"/>
    <p:sldId id="280" r:id="rId27"/>
    <p:sldId id="269" r:id="rId28"/>
    <p:sldId id="281" r:id="rId29"/>
    <p:sldId id="265" r:id="rId30"/>
    <p:sldId id="264" r:id="rId31"/>
    <p:sldId id="263" r:id="rId32"/>
    <p:sldId id="268" r:id="rId33"/>
    <p:sldId id="259" r:id="rId34"/>
    <p:sldId id="274" r:id="rId35"/>
    <p:sldId id="266" r:id="rId36"/>
    <p:sldId id="260" r:id="rId37"/>
    <p:sldId id="267" r:id="rId38"/>
    <p:sldId id="282"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65"/>
    <p:restoredTop sz="94663"/>
  </p:normalViewPr>
  <p:slideViewPr>
    <p:cSldViewPr>
      <p:cViewPr varScale="1">
        <p:scale>
          <a:sx n="117" d="100"/>
          <a:sy n="117" d="100"/>
        </p:scale>
        <p:origin x="92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4B0420-ABC7-D040-BC5E-EB3072683C9B}" type="datetimeFigureOut">
              <a:rPr lang="en-US" smtClean="0"/>
              <a:t>9/8/21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438501-22B7-ED40-A61E-CB452665818D}" type="slidenum">
              <a:rPr lang="en-US" smtClean="0"/>
              <a:t>‹#›</a:t>
            </a:fld>
            <a:endParaRPr lang="en-US"/>
          </a:p>
        </p:txBody>
      </p:sp>
    </p:spTree>
    <p:extLst>
      <p:ext uri="{BB962C8B-B14F-4D97-AF65-F5344CB8AC3E}">
        <p14:creationId xmlns:p14="http://schemas.microsoft.com/office/powerpoint/2010/main" val="1205377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438501-22B7-ED40-A61E-CB452665818D}" type="slidenum">
              <a:rPr lang="en-US" smtClean="0"/>
              <a:t>3</a:t>
            </a:fld>
            <a:endParaRPr lang="en-US"/>
          </a:p>
        </p:txBody>
      </p:sp>
    </p:spTree>
    <p:extLst>
      <p:ext uri="{BB962C8B-B14F-4D97-AF65-F5344CB8AC3E}">
        <p14:creationId xmlns:p14="http://schemas.microsoft.com/office/powerpoint/2010/main" val="3136107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438501-22B7-ED40-A61E-CB452665818D}" type="slidenum">
              <a:rPr lang="en-US" smtClean="0"/>
              <a:t>19</a:t>
            </a:fld>
            <a:endParaRPr lang="en-US"/>
          </a:p>
        </p:txBody>
      </p:sp>
    </p:spTree>
    <p:extLst>
      <p:ext uri="{BB962C8B-B14F-4D97-AF65-F5344CB8AC3E}">
        <p14:creationId xmlns:p14="http://schemas.microsoft.com/office/powerpoint/2010/main" val="2779630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438501-22B7-ED40-A61E-CB452665818D}" type="slidenum">
              <a:rPr lang="en-US" smtClean="0"/>
              <a:t>23</a:t>
            </a:fld>
            <a:endParaRPr lang="en-US"/>
          </a:p>
        </p:txBody>
      </p:sp>
    </p:spTree>
    <p:extLst>
      <p:ext uri="{BB962C8B-B14F-4D97-AF65-F5344CB8AC3E}">
        <p14:creationId xmlns:p14="http://schemas.microsoft.com/office/powerpoint/2010/main" val="3936624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Reading for courses and to generally keep up with the literature, vs. reading for your research program</a:t>
            </a:r>
          </a:p>
          <a:p>
            <a:endParaRPr lang="en-US" dirty="0"/>
          </a:p>
        </p:txBody>
      </p:sp>
      <p:sp>
        <p:nvSpPr>
          <p:cNvPr id="4" name="Slide Number Placeholder 3"/>
          <p:cNvSpPr>
            <a:spLocks noGrp="1"/>
          </p:cNvSpPr>
          <p:nvPr>
            <p:ph type="sldNum" sz="quarter" idx="5"/>
          </p:nvPr>
        </p:nvSpPr>
        <p:spPr/>
        <p:txBody>
          <a:bodyPr/>
          <a:lstStyle/>
          <a:p>
            <a:fld id="{CA438501-22B7-ED40-A61E-CB452665818D}" type="slidenum">
              <a:rPr lang="en-US" smtClean="0"/>
              <a:t>29</a:t>
            </a:fld>
            <a:endParaRPr lang="en-US"/>
          </a:p>
        </p:txBody>
      </p:sp>
    </p:spTree>
    <p:extLst>
      <p:ext uri="{BB962C8B-B14F-4D97-AF65-F5344CB8AC3E}">
        <p14:creationId xmlns:p14="http://schemas.microsoft.com/office/powerpoint/2010/main" val="3890578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041B239-4D73-4A1A-A6A8-43AE2C4C5224}" type="datetimeFigureOut">
              <a:rPr lang="en-US" smtClean="0"/>
              <a:pPr/>
              <a:t>9/8/21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7AD84-2B5A-4586-96AD-FC10F490EA8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41B239-4D73-4A1A-A6A8-43AE2C4C5224}" type="datetimeFigureOut">
              <a:rPr lang="en-US" smtClean="0"/>
              <a:pPr/>
              <a:t>9/8/21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7AD84-2B5A-4586-96AD-FC10F490EA8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41B239-4D73-4A1A-A6A8-43AE2C4C5224}" type="datetimeFigureOut">
              <a:rPr lang="en-US" smtClean="0"/>
              <a:pPr/>
              <a:t>9/8/21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7AD84-2B5A-4586-96AD-FC10F490EA8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41B239-4D73-4A1A-A6A8-43AE2C4C5224}" type="datetimeFigureOut">
              <a:rPr lang="en-US" smtClean="0"/>
              <a:pPr/>
              <a:t>9/8/21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7AD84-2B5A-4586-96AD-FC10F490EA8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41B239-4D73-4A1A-A6A8-43AE2C4C5224}" type="datetimeFigureOut">
              <a:rPr lang="en-US" smtClean="0"/>
              <a:pPr/>
              <a:t>9/8/21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7AD84-2B5A-4586-96AD-FC10F490EA8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41B239-4D73-4A1A-A6A8-43AE2C4C5224}" type="datetimeFigureOut">
              <a:rPr lang="en-US" smtClean="0"/>
              <a:pPr/>
              <a:t>9/8/21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C7AD84-2B5A-4586-96AD-FC10F490EA8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41B239-4D73-4A1A-A6A8-43AE2C4C5224}" type="datetimeFigureOut">
              <a:rPr lang="en-US" smtClean="0"/>
              <a:pPr/>
              <a:t>9/8/21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C7AD84-2B5A-4586-96AD-FC10F490EA8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41B239-4D73-4A1A-A6A8-43AE2C4C5224}" type="datetimeFigureOut">
              <a:rPr lang="en-US" smtClean="0"/>
              <a:pPr/>
              <a:t>9/8/21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C7AD84-2B5A-4586-96AD-FC10F490EA8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41B239-4D73-4A1A-A6A8-43AE2C4C5224}" type="datetimeFigureOut">
              <a:rPr lang="en-US" smtClean="0"/>
              <a:pPr/>
              <a:t>9/8/21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C7AD84-2B5A-4586-96AD-FC10F490EA8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41B239-4D73-4A1A-A6A8-43AE2C4C5224}" type="datetimeFigureOut">
              <a:rPr lang="en-US" smtClean="0"/>
              <a:pPr/>
              <a:t>9/8/21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C7AD84-2B5A-4586-96AD-FC10F490EA8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41B239-4D73-4A1A-A6A8-43AE2C4C5224}" type="datetimeFigureOut">
              <a:rPr lang="en-US" smtClean="0"/>
              <a:pPr/>
              <a:t>9/8/21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C7AD84-2B5A-4586-96AD-FC10F490EA8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41B239-4D73-4A1A-A6A8-43AE2C4C5224}" type="datetimeFigureOut">
              <a:rPr lang="en-US" smtClean="0"/>
              <a:pPr/>
              <a:t>9/8/21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C7AD84-2B5A-4586-96AD-FC10F490EA8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ulvy.com/bisc-830-assignments.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dulvy.com/bisc-830-assignments.html" TargetMode="External"/><Relationship Id="rId2" Type="http://schemas.openxmlformats.org/officeDocument/2006/relationships/hyperlink" Target="http://www.dulvy.com/community-ecology--macroecology-bisc-830.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www.biochem.arizona.edu/classes/bioc568/papers.ht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98460" y="1783959"/>
            <a:ext cx="3065480" cy="2889114"/>
          </a:xfrm>
        </p:spPr>
        <p:txBody>
          <a:bodyPr vert="horz" lIns="91440" tIns="45720" rIns="91440" bIns="45720" rtlCol="0" anchor="b">
            <a:normAutofit/>
          </a:bodyPr>
          <a:lstStyle/>
          <a:p>
            <a:pPr algn="l">
              <a:lnSpc>
                <a:spcPct val="90000"/>
              </a:lnSpc>
            </a:pPr>
            <a:r>
              <a:rPr lang="en-US" sz="3300"/>
              <a:t>BISC 830 Community Ecology and Macroecology Course Logistics</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5391039"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Pattern created by river delta taken from above">
            <a:extLst>
              <a:ext uri="{FF2B5EF4-FFF2-40B4-BE49-F238E27FC236}">
                <a16:creationId xmlns:a16="http://schemas.microsoft.com/office/drawing/2014/main" id="{71F839F9-CDAF-4906-A4AD-90A2A59BBD18}"/>
              </a:ext>
            </a:extLst>
          </p:cNvPr>
          <p:cNvPicPr>
            <a:picLocks noChangeAspect="1"/>
          </p:cNvPicPr>
          <p:nvPr/>
        </p:nvPicPr>
        <p:blipFill rotWithShape="1">
          <a:blip r:embed="rId2"/>
          <a:srcRect l="18482" r="23869"/>
          <a:stretch/>
        </p:blipFill>
        <p:spPr>
          <a:xfrm>
            <a:off x="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0D7C0-50FF-C44B-892D-0A4AC3783807}"/>
              </a:ext>
            </a:extLst>
          </p:cNvPr>
          <p:cNvSpPr>
            <a:spLocks noGrp="1"/>
          </p:cNvSpPr>
          <p:nvPr>
            <p:ph type="title"/>
          </p:nvPr>
        </p:nvSpPr>
        <p:spPr/>
        <p:txBody>
          <a:bodyPr>
            <a:normAutofit fontScale="90000"/>
          </a:bodyPr>
          <a:lstStyle/>
          <a:p>
            <a:r>
              <a:rPr lang="en-US" dirty="0"/>
              <a:t>What’s this Economist assignment all about?</a:t>
            </a:r>
          </a:p>
        </p:txBody>
      </p:sp>
      <p:sp>
        <p:nvSpPr>
          <p:cNvPr id="3" name="Content Placeholder 2">
            <a:extLst>
              <a:ext uri="{FF2B5EF4-FFF2-40B4-BE49-F238E27FC236}">
                <a16:creationId xmlns:a16="http://schemas.microsoft.com/office/drawing/2014/main" id="{2D239905-3C8D-904D-B013-8CA8D0F8D3F6}"/>
              </a:ext>
            </a:extLst>
          </p:cNvPr>
          <p:cNvSpPr>
            <a:spLocks noGrp="1"/>
          </p:cNvSpPr>
          <p:nvPr>
            <p:ph idx="1"/>
          </p:nvPr>
        </p:nvSpPr>
        <p:spPr/>
        <p:txBody>
          <a:bodyPr/>
          <a:lstStyle/>
          <a:p>
            <a:pPr marL="0" indent="0">
              <a:buNone/>
            </a:pPr>
            <a:r>
              <a:rPr lang="en-US" dirty="0">
                <a:hlinkClick r:id="rId2"/>
              </a:rPr>
              <a:t>See http://www.dulvy.com/bisc-830-assignments.html</a:t>
            </a:r>
            <a:endParaRPr lang="en-US" dirty="0"/>
          </a:p>
        </p:txBody>
      </p:sp>
      <p:pic>
        <p:nvPicPr>
          <p:cNvPr id="5" name="Picture 4">
            <a:extLst>
              <a:ext uri="{FF2B5EF4-FFF2-40B4-BE49-F238E27FC236}">
                <a16:creationId xmlns:a16="http://schemas.microsoft.com/office/drawing/2014/main" id="{D1802C7A-04BD-A849-89CE-F12E062CE485}"/>
              </a:ext>
            </a:extLst>
          </p:cNvPr>
          <p:cNvPicPr>
            <a:picLocks noChangeAspect="1"/>
          </p:cNvPicPr>
          <p:nvPr/>
        </p:nvPicPr>
        <p:blipFill rotWithShape="1">
          <a:blip r:embed="rId3"/>
          <a:srcRect l="12500" t="14000" r="12500"/>
          <a:stretch/>
        </p:blipFill>
        <p:spPr>
          <a:xfrm>
            <a:off x="3508743" y="2667000"/>
            <a:ext cx="5236535" cy="3752850"/>
          </a:xfrm>
          <a:prstGeom prst="rect">
            <a:avLst/>
          </a:prstGeom>
        </p:spPr>
      </p:pic>
    </p:spTree>
    <p:extLst>
      <p:ext uri="{BB962C8B-B14F-4D97-AF65-F5344CB8AC3E}">
        <p14:creationId xmlns:p14="http://schemas.microsoft.com/office/powerpoint/2010/main" val="460079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0A35DA-F180-3C43-968B-B9E368E7BFBA}"/>
              </a:ext>
            </a:extLst>
          </p:cNvPr>
          <p:cNvPicPr>
            <a:picLocks noChangeAspect="1"/>
          </p:cNvPicPr>
          <p:nvPr/>
        </p:nvPicPr>
        <p:blipFill>
          <a:blip r:embed="rId2"/>
          <a:stretch>
            <a:fillRect/>
          </a:stretch>
        </p:blipFill>
        <p:spPr>
          <a:xfrm>
            <a:off x="1828800" y="258906"/>
            <a:ext cx="6108700" cy="6340188"/>
          </a:xfrm>
          <a:prstGeom prst="rect">
            <a:avLst/>
          </a:prstGeom>
        </p:spPr>
      </p:pic>
    </p:spTree>
    <p:extLst>
      <p:ext uri="{BB962C8B-B14F-4D97-AF65-F5344CB8AC3E}">
        <p14:creationId xmlns:p14="http://schemas.microsoft.com/office/powerpoint/2010/main" val="2683888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F5D97-BC7E-CB49-8EC7-7BAC128B5BD7}"/>
              </a:ext>
            </a:extLst>
          </p:cNvPr>
          <p:cNvSpPr>
            <a:spLocks noGrp="1"/>
          </p:cNvSpPr>
          <p:nvPr>
            <p:ph type="title"/>
          </p:nvPr>
        </p:nvSpPr>
        <p:spPr/>
        <p:txBody>
          <a:bodyPr/>
          <a:lstStyle/>
          <a:p>
            <a:r>
              <a:rPr lang="en-US" dirty="0"/>
              <a:t>Main things in here</a:t>
            </a:r>
          </a:p>
        </p:txBody>
      </p:sp>
      <p:sp>
        <p:nvSpPr>
          <p:cNvPr id="3" name="Content Placeholder 2">
            <a:extLst>
              <a:ext uri="{FF2B5EF4-FFF2-40B4-BE49-F238E27FC236}">
                <a16:creationId xmlns:a16="http://schemas.microsoft.com/office/drawing/2014/main" id="{CBF0361F-5FA0-CC45-B15E-5F479A9DBABF}"/>
              </a:ext>
            </a:extLst>
          </p:cNvPr>
          <p:cNvSpPr>
            <a:spLocks noGrp="1"/>
          </p:cNvSpPr>
          <p:nvPr>
            <p:ph idx="1"/>
          </p:nvPr>
        </p:nvSpPr>
        <p:spPr/>
        <p:txBody>
          <a:bodyPr/>
          <a:lstStyle/>
          <a:p>
            <a:r>
              <a:rPr lang="en-US" dirty="0"/>
              <a:t>How to read a paper</a:t>
            </a:r>
          </a:p>
          <a:p>
            <a:r>
              <a:rPr lang="en-US" dirty="0" err="1"/>
              <a:t>Summarising</a:t>
            </a:r>
            <a:r>
              <a:rPr lang="en-US" dirty="0"/>
              <a:t> a paper in style of Economist</a:t>
            </a:r>
          </a:p>
          <a:p>
            <a:r>
              <a:rPr lang="en-US" dirty="0"/>
              <a:t>How to lead a discussion</a:t>
            </a:r>
          </a:p>
          <a:p>
            <a:r>
              <a:rPr lang="en-US" dirty="0"/>
              <a:t>The TREE Forum paper</a:t>
            </a:r>
          </a:p>
          <a:p>
            <a:r>
              <a:rPr lang="en-US" dirty="0"/>
              <a:t>How to peer-review a paper</a:t>
            </a:r>
          </a:p>
        </p:txBody>
      </p:sp>
    </p:spTree>
    <p:extLst>
      <p:ext uri="{BB962C8B-B14F-4D97-AF65-F5344CB8AC3E}">
        <p14:creationId xmlns:p14="http://schemas.microsoft.com/office/powerpoint/2010/main" val="1824267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4C17C-A280-4043-8E6B-3DDE83D7AA15}"/>
              </a:ext>
            </a:extLst>
          </p:cNvPr>
          <p:cNvSpPr>
            <a:spLocks noGrp="1"/>
          </p:cNvSpPr>
          <p:nvPr>
            <p:ph type="title"/>
          </p:nvPr>
        </p:nvSpPr>
        <p:spPr/>
        <p:txBody>
          <a:bodyPr>
            <a:normAutofit/>
          </a:bodyPr>
          <a:lstStyle/>
          <a:p>
            <a:r>
              <a:rPr lang="en-US" dirty="0"/>
              <a:t>What to do for next class</a:t>
            </a:r>
          </a:p>
        </p:txBody>
      </p:sp>
      <p:sp>
        <p:nvSpPr>
          <p:cNvPr id="3" name="Content Placeholder 2">
            <a:extLst>
              <a:ext uri="{FF2B5EF4-FFF2-40B4-BE49-F238E27FC236}">
                <a16:creationId xmlns:a16="http://schemas.microsoft.com/office/drawing/2014/main" id="{53978DC4-5C63-284C-B8F6-6D13E48341CE}"/>
              </a:ext>
            </a:extLst>
          </p:cNvPr>
          <p:cNvSpPr>
            <a:spLocks noGrp="1"/>
          </p:cNvSpPr>
          <p:nvPr>
            <p:ph idx="1"/>
          </p:nvPr>
        </p:nvSpPr>
        <p:spPr/>
        <p:txBody>
          <a:bodyPr/>
          <a:lstStyle/>
          <a:p>
            <a:r>
              <a:rPr lang="en-US" dirty="0">
                <a:solidFill>
                  <a:schemeClr val="bg1">
                    <a:lumMod val="50000"/>
                  </a:schemeClr>
                </a:solidFill>
              </a:rPr>
              <a:t>Read both Economist articles and the related papers (ideally paper first, then article)</a:t>
            </a:r>
          </a:p>
          <a:p>
            <a:pPr marL="0" indent="0">
              <a:buNone/>
            </a:pPr>
            <a:endParaRPr lang="en-CA" dirty="0"/>
          </a:p>
          <a:p>
            <a:r>
              <a:rPr lang="en-CA" dirty="0"/>
              <a:t>Think about which two discussions you wish to lead</a:t>
            </a:r>
          </a:p>
          <a:p>
            <a:endParaRPr lang="en-CA" dirty="0"/>
          </a:p>
          <a:p>
            <a:r>
              <a:rPr lang="en-US" dirty="0"/>
              <a:t>Read </a:t>
            </a:r>
            <a:r>
              <a:rPr lang="en-CA" dirty="0" err="1"/>
              <a:t>Chp</a:t>
            </a:r>
            <a:r>
              <a:rPr lang="en-CA" dirty="0"/>
              <a:t> 2 Patterns of Biological Diversity</a:t>
            </a:r>
          </a:p>
        </p:txBody>
      </p:sp>
    </p:spTree>
    <p:extLst>
      <p:ext uri="{BB962C8B-B14F-4D97-AF65-F5344CB8AC3E}">
        <p14:creationId xmlns:p14="http://schemas.microsoft.com/office/powerpoint/2010/main" val="4000281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A855A418-EA89-5C47-9C9A-D67911795716}"/>
              </a:ext>
            </a:extLst>
          </p:cNvPr>
          <p:cNvGraphicFramePr>
            <a:graphicFrameLocks noGrp="1"/>
          </p:cNvGraphicFramePr>
          <p:nvPr>
            <p:ph idx="4294967295"/>
            <p:extLst>
              <p:ext uri="{D42A27DB-BD31-4B8C-83A1-F6EECF244321}">
                <p14:modId xmlns:p14="http://schemas.microsoft.com/office/powerpoint/2010/main" val="1645586997"/>
              </p:ext>
            </p:extLst>
          </p:nvPr>
        </p:nvGraphicFramePr>
        <p:xfrm>
          <a:off x="228600" y="228600"/>
          <a:ext cx="8229600" cy="5328920"/>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968944910"/>
                    </a:ext>
                  </a:extLst>
                </a:gridCol>
                <a:gridCol w="2438400">
                  <a:extLst>
                    <a:ext uri="{9D8B030D-6E8A-4147-A177-3AD203B41FA5}">
                      <a16:colId xmlns:a16="http://schemas.microsoft.com/office/drawing/2014/main" val="3474728976"/>
                    </a:ext>
                  </a:extLst>
                </a:gridCol>
                <a:gridCol w="2057400">
                  <a:extLst>
                    <a:ext uri="{9D8B030D-6E8A-4147-A177-3AD203B41FA5}">
                      <a16:colId xmlns:a16="http://schemas.microsoft.com/office/drawing/2014/main" val="4178500648"/>
                    </a:ext>
                  </a:extLst>
                </a:gridCol>
              </a:tblGrid>
              <a:tr h="370840">
                <a:tc>
                  <a:txBody>
                    <a:bodyPr/>
                    <a:lstStyle/>
                    <a:p>
                      <a:r>
                        <a:rPr lang="en-US" dirty="0"/>
                        <a:t>Lecture</a:t>
                      </a:r>
                    </a:p>
                  </a:txBody>
                  <a:tcPr/>
                </a:tc>
                <a:tc>
                  <a:txBody>
                    <a:bodyPr/>
                    <a:lstStyle/>
                    <a:p>
                      <a:r>
                        <a:rPr lang="en-US" dirty="0"/>
                        <a:t>Discussion topics</a:t>
                      </a:r>
                    </a:p>
                  </a:txBody>
                  <a:tcPr/>
                </a:tc>
                <a:tc>
                  <a:txBody>
                    <a:bodyPr/>
                    <a:lstStyle/>
                    <a:p>
                      <a:r>
                        <a:rPr lang="en-US" dirty="0"/>
                        <a:t>Week of Discussion</a:t>
                      </a:r>
                    </a:p>
                  </a:txBody>
                  <a:tcPr/>
                </a:tc>
                <a:extLst>
                  <a:ext uri="{0D108BD9-81ED-4DB2-BD59-A6C34878D82A}">
                    <a16:rowId xmlns:a16="http://schemas.microsoft.com/office/drawing/2014/main" val="3378120482"/>
                  </a:ext>
                </a:extLst>
              </a:tr>
              <a:tr h="370840">
                <a:tc>
                  <a:txBody>
                    <a:bodyPr/>
                    <a:lstStyle/>
                    <a:p>
                      <a:r>
                        <a:rPr lang="en-US" dirty="0"/>
                        <a:t>Spatial patterns of diversity</a:t>
                      </a:r>
                    </a:p>
                  </a:txBody>
                  <a:tcPr/>
                </a:tc>
                <a:tc>
                  <a:txBody>
                    <a:bodyPr/>
                    <a:lstStyle/>
                    <a:p>
                      <a:r>
                        <a:rPr lang="en-CA" dirty="0"/>
                        <a:t>Diversity patterns</a:t>
                      </a:r>
                      <a:endParaRPr lang="en-US" dirty="0"/>
                    </a:p>
                  </a:txBody>
                  <a:tcPr/>
                </a:tc>
                <a:tc>
                  <a:txBody>
                    <a:bodyPr/>
                    <a:lstStyle/>
                    <a:p>
                      <a:r>
                        <a:rPr lang="en-US" dirty="0"/>
                        <a:t>Sept 20</a:t>
                      </a:r>
                    </a:p>
                  </a:txBody>
                  <a:tcPr/>
                </a:tc>
                <a:extLst>
                  <a:ext uri="{0D108BD9-81ED-4DB2-BD59-A6C34878D82A}">
                    <a16:rowId xmlns:a16="http://schemas.microsoft.com/office/drawing/2014/main" val="15009303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Interactions 1: niche, resources, competition &amp; coexistence  (DG)</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Competition</a:t>
                      </a:r>
                    </a:p>
                    <a:p>
                      <a:endParaRPr lang="en-US" dirty="0"/>
                    </a:p>
                  </a:txBody>
                  <a:tcPr/>
                </a:tc>
                <a:tc>
                  <a:txBody>
                    <a:bodyPr/>
                    <a:lstStyle/>
                    <a:p>
                      <a:r>
                        <a:rPr lang="en-US" dirty="0"/>
                        <a:t>Sept 27</a:t>
                      </a:r>
                    </a:p>
                  </a:txBody>
                  <a:tcPr/>
                </a:tc>
                <a:extLst>
                  <a:ext uri="{0D108BD9-81ED-4DB2-BD59-A6C34878D82A}">
                    <a16:rowId xmlns:a16="http://schemas.microsoft.com/office/drawing/2014/main" val="2070000929"/>
                  </a:ext>
                </a:extLst>
              </a:tr>
              <a:tr h="370840">
                <a:tc>
                  <a:txBody>
                    <a:bodyPr/>
                    <a:lstStyle/>
                    <a:p>
                      <a:r>
                        <a:rPr lang="en-CA" dirty="0"/>
                        <a:t>Interactions 2: predators, prey, stability, cycles, feedback &amp; coexistence </a:t>
                      </a:r>
                      <a:endParaRPr lang="en-US" dirty="0"/>
                    </a:p>
                  </a:txBody>
                  <a:tcPr/>
                </a:tc>
                <a:tc>
                  <a:txBody>
                    <a:bodyPr/>
                    <a:lstStyle/>
                    <a:p>
                      <a:r>
                        <a:rPr lang="en-CA" dirty="0"/>
                        <a:t>Predation</a:t>
                      </a:r>
                      <a:endParaRPr lang="en-US" dirty="0"/>
                    </a:p>
                  </a:txBody>
                  <a:tcPr/>
                </a:tc>
                <a:tc>
                  <a:txBody>
                    <a:bodyPr/>
                    <a:lstStyle/>
                    <a:p>
                      <a:r>
                        <a:rPr lang="en-US" dirty="0"/>
                        <a:t>Oct 4</a:t>
                      </a:r>
                    </a:p>
                  </a:txBody>
                  <a:tcPr/>
                </a:tc>
                <a:extLst>
                  <a:ext uri="{0D108BD9-81ED-4DB2-BD59-A6C34878D82A}">
                    <a16:rowId xmlns:a16="http://schemas.microsoft.com/office/drawing/2014/main" val="3960426496"/>
                  </a:ext>
                </a:extLst>
              </a:tr>
              <a:tr h="370840">
                <a:tc>
                  <a:txBody>
                    <a:bodyPr/>
                    <a:lstStyle/>
                    <a:p>
                      <a:r>
                        <a:rPr lang="en-CA" dirty="0"/>
                        <a:t>Direct &amp; Indirect interactions, trophic cascades </a:t>
                      </a:r>
                      <a:endParaRPr lang="en-US" dirty="0"/>
                    </a:p>
                  </a:txBody>
                  <a:tcPr/>
                </a:tc>
                <a:tc>
                  <a:txBody>
                    <a:bodyPr/>
                    <a:lstStyle/>
                    <a:p>
                      <a:r>
                        <a:rPr lang="en-CA" dirty="0"/>
                        <a:t>Trophic cascades</a:t>
                      </a:r>
                      <a:endParaRPr lang="en-US" dirty="0"/>
                    </a:p>
                  </a:txBody>
                  <a:tcPr/>
                </a:tc>
                <a:tc>
                  <a:txBody>
                    <a:bodyPr/>
                    <a:lstStyle/>
                    <a:p>
                      <a:r>
                        <a:rPr lang="en-US" dirty="0"/>
                        <a:t>Oct 11</a:t>
                      </a:r>
                    </a:p>
                  </a:txBody>
                  <a:tcPr/>
                </a:tc>
                <a:extLst>
                  <a:ext uri="{0D108BD9-81ED-4DB2-BD59-A6C34878D82A}">
                    <a16:rowId xmlns:a16="http://schemas.microsoft.com/office/drawing/2014/main" val="1451298897"/>
                  </a:ext>
                </a:extLst>
              </a:tr>
              <a:tr h="370840">
                <a:tc>
                  <a:txBody>
                    <a:bodyPr/>
                    <a:lstStyle/>
                    <a:p>
                      <a:r>
                        <a:rPr lang="en-CA" dirty="0"/>
                        <a:t>Food webs/networks</a:t>
                      </a:r>
                      <a:endParaRPr lang="en-US" dirty="0"/>
                    </a:p>
                  </a:txBody>
                  <a:tcPr/>
                </a:tc>
                <a:tc>
                  <a:txBody>
                    <a:bodyPr/>
                    <a:lstStyle/>
                    <a:p>
                      <a:r>
                        <a:rPr lang="en-CA" dirty="0"/>
                        <a:t>Food webs/networks</a:t>
                      </a:r>
                      <a:endParaRPr lang="en-US" dirty="0"/>
                    </a:p>
                  </a:txBody>
                  <a:tcPr/>
                </a:tc>
                <a:tc>
                  <a:txBody>
                    <a:bodyPr/>
                    <a:lstStyle/>
                    <a:p>
                      <a:r>
                        <a:rPr lang="en-US" dirty="0"/>
                        <a:t>Oct 18</a:t>
                      </a:r>
                    </a:p>
                  </a:txBody>
                  <a:tcPr/>
                </a:tc>
                <a:extLst>
                  <a:ext uri="{0D108BD9-81ED-4DB2-BD59-A6C34878D82A}">
                    <a16:rowId xmlns:a16="http://schemas.microsoft.com/office/drawing/2014/main" val="3014346452"/>
                  </a:ext>
                </a:extLst>
              </a:tr>
              <a:tr h="370840">
                <a:tc>
                  <a:txBody>
                    <a:bodyPr/>
                    <a:lstStyle/>
                    <a:p>
                      <a:r>
                        <a:rPr lang="en-CA" dirty="0"/>
                        <a:t>Succession and community assembly </a:t>
                      </a:r>
                      <a:endParaRPr lang="en-US" dirty="0"/>
                    </a:p>
                  </a:txBody>
                  <a:tcPr/>
                </a:tc>
                <a:tc>
                  <a:txBody>
                    <a:bodyPr/>
                    <a:lstStyle/>
                    <a:p>
                      <a:r>
                        <a:rPr lang="en-CA" dirty="0"/>
                        <a:t>Succession and community assembly </a:t>
                      </a:r>
                      <a:endParaRPr lang="en-US" dirty="0"/>
                    </a:p>
                  </a:txBody>
                  <a:tcPr/>
                </a:tc>
                <a:tc>
                  <a:txBody>
                    <a:bodyPr/>
                    <a:lstStyle/>
                    <a:p>
                      <a:r>
                        <a:rPr lang="en-US" dirty="0"/>
                        <a:t>Oct 25</a:t>
                      </a:r>
                    </a:p>
                  </a:txBody>
                  <a:tcPr/>
                </a:tc>
                <a:extLst>
                  <a:ext uri="{0D108BD9-81ED-4DB2-BD59-A6C34878D82A}">
                    <a16:rowId xmlns:a16="http://schemas.microsoft.com/office/drawing/2014/main" val="2101138589"/>
                  </a:ext>
                </a:extLst>
              </a:tr>
              <a:tr h="370840">
                <a:tc>
                  <a:txBody>
                    <a:bodyPr/>
                    <a:lstStyle/>
                    <a:p>
                      <a:r>
                        <a:rPr lang="en-CA" dirty="0"/>
                        <a:t>Neutrality</a:t>
                      </a:r>
                      <a:endParaRPr lang="en-US" dirty="0"/>
                    </a:p>
                  </a:txBody>
                  <a:tcPr/>
                </a:tc>
                <a:tc>
                  <a:txBody>
                    <a:bodyPr/>
                    <a:lstStyle/>
                    <a:p>
                      <a:r>
                        <a:rPr lang="en-CA" dirty="0"/>
                        <a:t>Neutrality</a:t>
                      </a:r>
                      <a:endParaRPr lang="en-US" dirty="0"/>
                    </a:p>
                  </a:txBody>
                  <a:tcPr/>
                </a:tc>
                <a:tc>
                  <a:txBody>
                    <a:bodyPr/>
                    <a:lstStyle/>
                    <a:p>
                      <a:r>
                        <a:rPr lang="en-US" dirty="0"/>
                        <a:t>Nov 01</a:t>
                      </a:r>
                    </a:p>
                  </a:txBody>
                  <a:tcPr/>
                </a:tc>
                <a:extLst>
                  <a:ext uri="{0D108BD9-81ED-4DB2-BD59-A6C34878D82A}">
                    <a16:rowId xmlns:a16="http://schemas.microsoft.com/office/drawing/2014/main" val="2254429365"/>
                  </a:ext>
                </a:extLst>
              </a:tr>
              <a:tr h="370840">
                <a:tc>
                  <a:txBody>
                    <a:bodyPr/>
                    <a:lstStyle/>
                    <a:p>
                      <a:r>
                        <a:rPr lang="en-CA" dirty="0"/>
                        <a:t>Trait-based community ecology</a:t>
                      </a:r>
                      <a:endParaRPr lang="en-US" dirty="0"/>
                    </a:p>
                  </a:txBody>
                  <a:tcPr/>
                </a:tc>
                <a:tc>
                  <a:txBody>
                    <a:bodyPr/>
                    <a:lstStyle/>
                    <a:p>
                      <a:r>
                        <a:rPr lang="en-CA" dirty="0"/>
                        <a:t>Trait-based community ecology</a:t>
                      </a:r>
                      <a:endParaRPr lang="en-US" dirty="0"/>
                    </a:p>
                  </a:txBody>
                  <a:tcPr/>
                </a:tc>
                <a:tc>
                  <a:txBody>
                    <a:bodyPr/>
                    <a:lstStyle/>
                    <a:p>
                      <a:r>
                        <a:rPr lang="en-US" dirty="0"/>
                        <a:t>Nov 8</a:t>
                      </a:r>
                    </a:p>
                  </a:txBody>
                  <a:tcPr/>
                </a:tc>
                <a:extLst>
                  <a:ext uri="{0D108BD9-81ED-4DB2-BD59-A6C34878D82A}">
                    <a16:rowId xmlns:a16="http://schemas.microsoft.com/office/drawing/2014/main" val="2299554329"/>
                  </a:ext>
                </a:extLst>
              </a:tr>
              <a:tr h="370840">
                <a:tc>
                  <a:txBody>
                    <a:bodyPr/>
                    <a:lstStyle/>
                    <a:p>
                      <a:r>
                        <a:rPr lang="en-CA" dirty="0"/>
                        <a:t>Biodiversity and Ecosystem function</a:t>
                      </a:r>
                      <a:endParaRPr lang="en-US" dirty="0"/>
                    </a:p>
                  </a:txBody>
                  <a:tcPr/>
                </a:tc>
                <a:tc>
                  <a:txBody>
                    <a:bodyPr/>
                    <a:lstStyle/>
                    <a:p>
                      <a:r>
                        <a:rPr lang="en-US" dirty="0"/>
                        <a:t>BD-EF</a:t>
                      </a:r>
                    </a:p>
                  </a:txBody>
                  <a:tcPr/>
                </a:tc>
                <a:tc>
                  <a:txBody>
                    <a:bodyPr/>
                    <a:lstStyle/>
                    <a:p>
                      <a:r>
                        <a:rPr lang="en-US" dirty="0"/>
                        <a:t>Nov 15</a:t>
                      </a:r>
                    </a:p>
                  </a:txBody>
                  <a:tcPr/>
                </a:tc>
                <a:extLst>
                  <a:ext uri="{0D108BD9-81ED-4DB2-BD59-A6C34878D82A}">
                    <a16:rowId xmlns:a16="http://schemas.microsoft.com/office/drawing/2014/main" val="3508829997"/>
                  </a:ext>
                </a:extLst>
              </a:tr>
            </a:tbl>
          </a:graphicData>
        </a:graphic>
      </p:graphicFrame>
    </p:spTree>
    <p:extLst>
      <p:ext uri="{BB962C8B-B14F-4D97-AF65-F5344CB8AC3E}">
        <p14:creationId xmlns:p14="http://schemas.microsoft.com/office/powerpoint/2010/main" val="345786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A855A418-EA89-5C47-9C9A-D67911795716}"/>
              </a:ext>
            </a:extLst>
          </p:cNvPr>
          <p:cNvGraphicFramePr>
            <a:graphicFrameLocks noGrp="1"/>
          </p:cNvGraphicFramePr>
          <p:nvPr>
            <p:ph idx="4294967295"/>
            <p:extLst>
              <p:ext uri="{D42A27DB-BD31-4B8C-83A1-F6EECF244321}">
                <p14:modId xmlns:p14="http://schemas.microsoft.com/office/powerpoint/2010/main" val="2053348751"/>
              </p:ext>
            </p:extLst>
          </p:nvPr>
        </p:nvGraphicFramePr>
        <p:xfrm>
          <a:off x="228600" y="228600"/>
          <a:ext cx="8229600" cy="4516120"/>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968944910"/>
                    </a:ext>
                  </a:extLst>
                </a:gridCol>
                <a:gridCol w="2438400">
                  <a:extLst>
                    <a:ext uri="{9D8B030D-6E8A-4147-A177-3AD203B41FA5}">
                      <a16:colId xmlns:a16="http://schemas.microsoft.com/office/drawing/2014/main" val="3474728976"/>
                    </a:ext>
                  </a:extLst>
                </a:gridCol>
                <a:gridCol w="2057400">
                  <a:extLst>
                    <a:ext uri="{9D8B030D-6E8A-4147-A177-3AD203B41FA5}">
                      <a16:colId xmlns:a16="http://schemas.microsoft.com/office/drawing/2014/main" val="4178500648"/>
                    </a:ext>
                  </a:extLst>
                </a:gridCol>
              </a:tblGrid>
              <a:tr h="370840">
                <a:tc>
                  <a:txBody>
                    <a:bodyPr/>
                    <a:lstStyle/>
                    <a:p>
                      <a:r>
                        <a:rPr lang="en-US" dirty="0"/>
                        <a:t>Discussion leaders</a:t>
                      </a:r>
                    </a:p>
                  </a:txBody>
                  <a:tcPr/>
                </a:tc>
                <a:tc>
                  <a:txBody>
                    <a:bodyPr/>
                    <a:lstStyle/>
                    <a:p>
                      <a:r>
                        <a:rPr lang="en-US" dirty="0"/>
                        <a:t>Discussion topics</a:t>
                      </a:r>
                    </a:p>
                  </a:txBody>
                  <a:tcPr/>
                </a:tc>
                <a:tc>
                  <a:txBody>
                    <a:bodyPr/>
                    <a:lstStyle/>
                    <a:p>
                      <a:r>
                        <a:rPr lang="en-US" dirty="0"/>
                        <a:t>Week of Discussion</a:t>
                      </a:r>
                    </a:p>
                  </a:txBody>
                  <a:tcPr/>
                </a:tc>
                <a:extLst>
                  <a:ext uri="{0D108BD9-81ED-4DB2-BD59-A6C34878D82A}">
                    <a16:rowId xmlns:a16="http://schemas.microsoft.com/office/drawing/2014/main" val="3378120482"/>
                  </a:ext>
                </a:extLst>
              </a:tr>
              <a:tr h="370840">
                <a:tc>
                  <a:txBody>
                    <a:bodyPr/>
                    <a:lstStyle/>
                    <a:p>
                      <a:endParaRPr lang="en-US" dirty="0"/>
                    </a:p>
                  </a:txBody>
                  <a:tcPr/>
                </a:tc>
                <a:tc>
                  <a:txBody>
                    <a:bodyPr/>
                    <a:lstStyle/>
                    <a:p>
                      <a:r>
                        <a:rPr lang="en-CA" dirty="0"/>
                        <a:t>Diversity patterns</a:t>
                      </a:r>
                      <a:endParaRPr lang="en-US" dirty="0"/>
                    </a:p>
                  </a:txBody>
                  <a:tcPr/>
                </a:tc>
                <a:tc>
                  <a:txBody>
                    <a:bodyPr/>
                    <a:lstStyle/>
                    <a:p>
                      <a:r>
                        <a:rPr lang="en-US" dirty="0"/>
                        <a:t>Sept 20</a:t>
                      </a:r>
                    </a:p>
                  </a:txBody>
                  <a:tcPr/>
                </a:tc>
                <a:extLst>
                  <a:ext uri="{0D108BD9-81ED-4DB2-BD59-A6C34878D82A}">
                    <a16:rowId xmlns:a16="http://schemas.microsoft.com/office/drawing/2014/main" val="15009303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Competition</a:t>
                      </a:r>
                    </a:p>
                    <a:p>
                      <a:endParaRPr lang="en-US" dirty="0"/>
                    </a:p>
                  </a:txBody>
                  <a:tcPr/>
                </a:tc>
                <a:tc>
                  <a:txBody>
                    <a:bodyPr/>
                    <a:lstStyle/>
                    <a:p>
                      <a:r>
                        <a:rPr lang="en-US" dirty="0"/>
                        <a:t>Sept 27</a:t>
                      </a:r>
                    </a:p>
                  </a:txBody>
                  <a:tcPr/>
                </a:tc>
                <a:extLst>
                  <a:ext uri="{0D108BD9-81ED-4DB2-BD59-A6C34878D82A}">
                    <a16:rowId xmlns:a16="http://schemas.microsoft.com/office/drawing/2014/main" val="2070000929"/>
                  </a:ext>
                </a:extLst>
              </a:tr>
              <a:tr h="370840">
                <a:tc>
                  <a:txBody>
                    <a:bodyPr/>
                    <a:lstStyle/>
                    <a:p>
                      <a:endParaRPr lang="en-US" dirty="0"/>
                    </a:p>
                  </a:txBody>
                  <a:tcPr/>
                </a:tc>
                <a:tc>
                  <a:txBody>
                    <a:bodyPr/>
                    <a:lstStyle/>
                    <a:p>
                      <a:r>
                        <a:rPr lang="en-CA" dirty="0"/>
                        <a:t>Predation</a:t>
                      </a:r>
                      <a:endParaRPr lang="en-US" dirty="0"/>
                    </a:p>
                  </a:txBody>
                  <a:tcPr/>
                </a:tc>
                <a:tc>
                  <a:txBody>
                    <a:bodyPr/>
                    <a:lstStyle/>
                    <a:p>
                      <a:r>
                        <a:rPr lang="en-US" dirty="0"/>
                        <a:t>Oct 4</a:t>
                      </a:r>
                    </a:p>
                  </a:txBody>
                  <a:tcPr/>
                </a:tc>
                <a:extLst>
                  <a:ext uri="{0D108BD9-81ED-4DB2-BD59-A6C34878D82A}">
                    <a16:rowId xmlns:a16="http://schemas.microsoft.com/office/drawing/2014/main" val="3960426496"/>
                  </a:ext>
                </a:extLst>
              </a:tr>
              <a:tr h="370840">
                <a:tc>
                  <a:txBody>
                    <a:bodyPr/>
                    <a:lstStyle/>
                    <a:p>
                      <a:endParaRPr lang="en-US" dirty="0"/>
                    </a:p>
                  </a:txBody>
                  <a:tcPr/>
                </a:tc>
                <a:tc>
                  <a:txBody>
                    <a:bodyPr/>
                    <a:lstStyle/>
                    <a:p>
                      <a:r>
                        <a:rPr lang="en-CA" dirty="0"/>
                        <a:t>Trophic cascades</a:t>
                      </a:r>
                      <a:endParaRPr lang="en-US" dirty="0"/>
                    </a:p>
                  </a:txBody>
                  <a:tcPr/>
                </a:tc>
                <a:tc>
                  <a:txBody>
                    <a:bodyPr/>
                    <a:lstStyle/>
                    <a:p>
                      <a:r>
                        <a:rPr lang="en-US" dirty="0"/>
                        <a:t>Oct 11</a:t>
                      </a:r>
                    </a:p>
                  </a:txBody>
                  <a:tcPr/>
                </a:tc>
                <a:extLst>
                  <a:ext uri="{0D108BD9-81ED-4DB2-BD59-A6C34878D82A}">
                    <a16:rowId xmlns:a16="http://schemas.microsoft.com/office/drawing/2014/main" val="1451298897"/>
                  </a:ext>
                </a:extLst>
              </a:tr>
              <a:tr h="370840">
                <a:tc>
                  <a:txBody>
                    <a:bodyPr/>
                    <a:lstStyle/>
                    <a:p>
                      <a:endParaRPr lang="en-US" dirty="0"/>
                    </a:p>
                  </a:txBody>
                  <a:tcPr/>
                </a:tc>
                <a:tc>
                  <a:txBody>
                    <a:bodyPr/>
                    <a:lstStyle/>
                    <a:p>
                      <a:r>
                        <a:rPr lang="en-CA" dirty="0"/>
                        <a:t>Food webs/networks</a:t>
                      </a:r>
                      <a:endParaRPr lang="en-US" dirty="0"/>
                    </a:p>
                  </a:txBody>
                  <a:tcPr/>
                </a:tc>
                <a:tc>
                  <a:txBody>
                    <a:bodyPr/>
                    <a:lstStyle/>
                    <a:p>
                      <a:r>
                        <a:rPr lang="en-US" dirty="0"/>
                        <a:t>Oct 18</a:t>
                      </a:r>
                    </a:p>
                  </a:txBody>
                  <a:tcPr/>
                </a:tc>
                <a:extLst>
                  <a:ext uri="{0D108BD9-81ED-4DB2-BD59-A6C34878D82A}">
                    <a16:rowId xmlns:a16="http://schemas.microsoft.com/office/drawing/2014/main" val="3014346452"/>
                  </a:ext>
                </a:extLst>
              </a:tr>
              <a:tr h="370840">
                <a:tc>
                  <a:txBody>
                    <a:bodyPr/>
                    <a:lstStyle/>
                    <a:p>
                      <a:endParaRPr lang="en-US" dirty="0"/>
                    </a:p>
                  </a:txBody>
                  <a:tcPr/>
                </a:tc>
                <a:tc>
                  <a:txBody>
                    <a:bodyPr/>
                    <a:lstStyle/>
                    <a:p>
                      <a:r>
                        <a:rPr lang="en-CA" dirty="0"/>
                        <a:t>Succession and community assembly </a:t>
                      </a:r>
                      <a:endParaRPr lang="en-US" dirty="0"/>
                    </a:p>
                  </a:txBody>
                  <a:tcPr/>
                </a:tc>
                <a:tc>
                  <a:txBody>
                    <a:bodyPr/>
                    <a:lstStyle/>
                    <a:p>
                      <a:r>
                        <a:rPr lang="en-US" dirty="0"/>
                        <a:t>Oct 25</a:t>
                      </a:r>
                    </a:p>
                  </a:txBody>
                  <a:tcPr/>
                </a:tc>
                <a:extLst>
                  <a:ext uri="{0D108BD9-81ED-4DB2-BD59-A6C34878D82A}">
                    <a16:rowId xmlns:a16="http://schemas.microsoft.com/office/drawing/2014/main" val="2101138589"/>
                  </a:ext>
                </a:extLst>
              </a:tr>
              <a:tr h="370840">
                <a:tc>
                  <a:txBody>
                    <a:bodyPr/>
                    <a:lstStyle/>
                    <a:p>
                      <a:endParaRPr lang="en-US" dirty="0"/>
                    </a:p>
                  </a:txBody>
                  <a:tcPr/>
                </a:tc>
                <a:tc>
                  <a:txBody>
                    <a:bodyPr/>
                    <a:lstStyle/>
                    <a:p>
                      <a:r>
                        <a:rPr lang="en-CA" dirty="0"/>
                        <a:t>Neutrality</a:t>
                      </a:r>
                      <a:endParaRPr lang="en-US" dirty="0"/>
                    </a:p>
                  </a:txBody>
                  <a:tcPr/>
                </a:tc>
                <a:tc>
                  <a:txBody>
                    <a:bodyPr/>
                    <a:lstStyle/>
                    <a:p>
                      <a:r>
                        <a:rPr lang="en-US" dirty="0"/>
                        <a:t>Nov 01</a:t>
                      </a:r>
                    </a:p>
                  </a:txBody>
                  <a:tcPr/>
                </a:tc>
                <a:extLst>
                  <a:ext uri="{0D108BD9-81ED-4DB2-BD59-A6C34878D82A}">
                    <a16:rowId xmlns:a16="http://schemas.microsoft.com/office/drawing/2014/main" val="2254429365"/>
                  </a:ext>
                </a:extLst>
              </a:tr>
              <a:tr h="370840">
                <a:tc>
                  <a:txBody>
                    <a:bodyPr/>
                    <a:lstStyle/>
                    <a:p>
                      <a:endParaRPr lang="en-US" dirty="0"/>
                    </a:p>
                  </a:txBody>
                  <a:tcPr/>
                </a:tc>
                <a:tc>
                  <a:txBody>
                    <a:bodyPr/>
                    <a:lstStyle/>
                    <a:p>
                      <a:r>
                        <a:rPr lang="en-CA" dirty="0"/>
                        <a:t>Trait-based community ecology</a:t>
                      </a:r>
                      <a:endParaRPr lang="en-US" dirty="0"/>
                    </a:p>
                  </a:txBody>
                  <a:tcPr/>
                </a:tc>
                <a:tc>
                  <a:txBody>
                    <a:bodyPr/>
                    <a:lstStyle/>
                    <a:p>
                      <a:r>
                        <a:rPr lang="en-US" dirty="0"/>
                        <a:t>Nov 8</a:t>
                      </a:r>
                    </a:p>
                  </a:txBody>
                  <a:tcPr/>
                </a:tc>
                <a:extLst>
                  <a:ext uri="{0D108BD9-81ED-4DB2-BD59-A6C34878D82A}">
                    <a16:rowId xmlns:a16="http://schemas.microsoft.com/office/drawing/2014/main" val="2299554329"/>
                  </a:ext>
                </a:extLst>
              </a:tr>
              <a:tr h="370840">
                <a:tc>
                  <a:txBody>
                    <a:bodyPr/>
                    <a:lstStyle/>
                    <a:p>
                      <a:endParaRPr lang="en-US" dirty="0"/>
                    </a:p>
                  </a:txBody>
                  <a:tcPr/>
                </a:tc>
                <a:tc>
                  <a:txBody>
                    <a:bodyPr/>
                    <a:lstStyle/>
                    <a:p>
                      <a:r>
                        <a:rPr lang="en-US" dirty="0"/>
                        <a:t>BD-EF</a:t>
                      </a:r>
                    </a:p>
                  </a:txBody>
                  <a:tcPr/>
                </a:tc>
                <a:tc>
                  <a:txBody>
                    <a:bodyPr/>
                    <a:lstStyle/>
                    <a:p>
                      <a:r>
                        <a:rPr lang="en-US" dirty="0"/>
                        <a:t>Nov 15</a:t>
                      </a:r>
                    </a:p>
                  </a:txBody>
                  <a:tcPr/>
                </a:tc>
                <a:extLst>
                  <a:ext uri="{0D108BD9-81ED-4DB2-BD59-A6C34878D82A}">
                    <a16:rowId xmlns:a16="http://schemas.microsoft.com/office/drawing/2014/main" val="3508829997"/>
                  </a:ext>
                </a:extLst>
              </a:tr>
            </a:tbl>
          </a:graphicData>
        </a:graphic>
      </p:graphicFrame>
    </p:spTree>
    <p:extLst>
      <p:ext uri="{BB962C8B-B14F-4D97-AF65-F5344CB8AC3E}">
        <p14:creationId xmlns:p14="http://schemas.microsoft.com/office/powerpoint/2010/main" val="2748236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4C17C-A280-4043-8E6B-3DDE83D7AA15}"/>
              </a:ext>
            </a:extLst>
          </p:cNvPr>
          <p:cNvSpPr>
            <a:spLocks noGrp="1"/>
          </p:cNvSpPr>
          <p:nvPr>
            <p:ph type="title"/>
          </p:nvPr>
        </p:nvSpPr>
        <p:spPr/>
        <p:txBody>
          <a:bodyPr>
            <a:normAutofit/>
          </a:bodyPr>
          <a:lstStyle/>
          <a:p>
            <a:r>
              <a:rPr lang="en-US" dirty="0"/>
              <a:t>What to do for next class</a:t>
            </a:r>
          </a:p>
        </p:txBody>
      </p:sp>
      <p:sp>
        <p:nvSpPr>
          <p:cNvPr id="3" name="Content Placeholder 2">
            <a:extLst>
              <a:ext uri="{FF2B5EF4-FFF2-40B4-BE49-F238E27FC236}">
                <a16:creationId xmlns:a16="http://schemas.microsoft.com/office/drawing/2014/main" id="{53978DC4-5C63-284C-B8F6-6D13E48341CE}"/>
              </a:ext>
            </a:extLst>
          </p:cNvPr>
          <p:cNvSpPr>
            <a:spLocks noGrp="1"/>
          </p:cNvSpPr>
          <p:nvPr>
            <p:ph idx="1"/>
          </p:nvPr>
        </p:nvSpPr>
        <p:spPr/>
        <p:txBody>
          <a:bodyPr/>
          <a:lstStyle/>
          <a:p>
            <a:r>
              <a:rPr lang="en-US" dirty="0">
                <a:solidFill>
                  <a:schemeClr val="bg1">
                    <a:lumMod val="50000"/>
                  </a:schemeClr>
                </a:solidFill>
              </a:rPr>
              <a:t>Read both Economist articles and the related papers (ideally paper first, then article)</a:t>
            </a:r>
          </a:p>
          <a:p>
            <a:pPr marL="0" indent="0">
              <a:buNone/>
            </a:pPr>
            <a:endParaRPr lang="en-CA" dirty="0"/>
          </a:p>
          <a:p>
            <a:r>
              <a:rPr lang="en-CA" dirty="0">
                <a:solidFill>
                  <a:schemeClr val="bg1">
                    <a:lumMod val="50000"/>
                  </a:schemeClr>
                </a:solidFill>
              </a:rPr>
              <a:t>Think about which two Discussion you wish to lead</a:t>
            </a:r>
          </a:p>
          <a:p>
            <a:endParaRPr lang="en-CA" dirty="0"/>
          </a:p>
          <a:p>
            <a:r>
              <a:rPr lang="en-US" dirty="0"/>
              <a:t>Read </a:t>
            </a:r>
            <a:r>
              <a:rPr lang="en-CA" dirty="0" err="1"/>
              <a:t>Chp</a:t>
            </a:r>
            <a:r>
              <a:rPr lang="en-CA" dirty="0"/>
              <a:t> 2 Patterns of Biological Diversity</a:t>
            </a:r>
          </a:p>
        </p:txBody>
      </p:sp>
    </p:spTree>
    <p:extLst>
      <p:ext uri="{BB962C8B-B14F-4D97-AF65-F5344CB8AC3E}">
        <p14:creationId xmlns:p14="http://schemas.microsoft.com/office/powerpoint/2010/main" val="2043162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305EB-88DB-324F-BB49-864B02450E3C}"/>
              </a:ext>
            </a:extLst>
          </p:cNvPr>
          <p:cNvSpPr>
            <a:spLocks noGrp="1"/>
          </p:cNvSpPr>
          <p:nvPr>
            <p:ph type="title"/>
          </p:nvPr>
        </p:nvSpPr>
        <p:spPr>
          <a:xfrm>
            <a:off x="457200" y="0"/>
            <a:ext cx="8229600" cy="1143000"/>
          </a:xfrm>
        </p:spPr>
        <p:txBody>
          <a:bodyPr/>
          <a:lstStyle/>
          <a:p>
            <a:r>
              <a:rPr lang="en-US" dirty="0"/>
              <a:t>Where can I find the book</a:t>
            </a:r>
          </a:p>
        </p:txBody>
      </p:sp>
      <p:pic>
        <p:nvPicPr>
          <p:cNvPr id="4" name="Picture 3">
            <a:extLst>
              <a:ext uri="{FF2B5EF4-FFF2-40B4-BE49-F238E27FC236}">
                <a16:creationId xmlns:a16="http://schemas.microsoft.com/office/drawing/2014/main" id="{41920EF3-A49C-F548-BC01-3E2F5E0ABCF8}"/>
              </a:ext>
            </a:extLst>
          </p:cNvPr>
          <p:cNvPicPr>
            <a:picLocks noChangeAspect="1"/>
          </p:cNvPicPr>
          <p:nvPr/>
        </p:nvPicPr>
        <p:blipFill>
          <a:blip r:embed="rId2"/>
          <a:stretch>
            <a:fillRect/>
          </a:stretch>
        </p:blipFill>
        <p:spPr>
          <a:xfrm>
            <a:off x="1409700" y="855234"/>
            <a:ext cx="6421192" cy="5621766"/>
          </a:xfrm>
          <a:prstGeom prst="rect">
            <a:avLst/>
          </a:prstGeom>
        </p:spPr>
      </p:pic>
    </p:spTree>
    <p:extLst>
      <p:ext uri="{BB962C8B-B14F-4D97-AF65-F5344CB8AC3E}">
        <p14:creationId xmlns:p14="http://schemas.microsoft.com/office/powerpoint/2010/main" val="2519784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C1E1E-9876-3847-8C4D-6CC22839C3D9}"/>
              </a:ext>
            </a:extLst>
          </p:cNvPr>
          <p:cNvSpPr>
            <a:spLocks noGrp="1"/>
          </p:cNvSpPr>
          <p:nvPr>
            <p:ph type="title"/>
          </p:nvPr>
        </p:nvSpPr>
        <p:spPr/>
        <p:txBody>
          <a:bodyPr/>
          <a:lstStyle/>
          <a:p>
            <a:r>
              <a:rPr lang="en-US" dirty="0"/>
              <a:t>Fin</a:t>
            </a:r>
          </a:p>
        </p:txBody>
      </p:sp>
    </p:spTree>
    <p:extLst>
      <p:ext uri="{BB962C8B-B14F-4D97-AF65-F5344CB8AC3E}">
        <p14:creationId xmlns:p14="http://schemas.microsoft.com/office/powerpoint/2010/main" val="2495269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829E90-57EF-8D44-AFC8-A5E2FA62D002}"/>
              </a:ext>
            </a:extLst>
          </p:cNvPr>
          <p:cNvPicPr>
            <a:picLocks noChangeAspect="1"/>
          </p:cNvPicPr>
          <p:nvPr/>
        </p:nvPicPr>
        <p:blipFill>
          <a:blip r:embed="rId3"/>
          <a:stretch>
            <a:fillRect/>
          </a:stretch>
        </p:blipFill>
        <p:spPr>
          <a:xfrm>
            <a:off x="1460500" y="781050"/>
            <a:ext cx="6223000" cy="5295900"/>
          </a:xfrm>
          <a:prstGeom prst="rect">
            <a:avLst/>
          </a:prstGeom>
        </p:spPr>
      </p:pic>
    </p:spTree>
    <p:extLst>
      <p:ext uri="{BB962C8B-B14F-4D97-AF65-F5344CB8AC3E}">
        <p14:creationId xmlns:p14="http://schemas.microsoft.com/office/powerpoint/2010/main" val="946462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BISC 830 Community Ecology and </a:t>
            </a:r>
            <a:r>
              <a:rPr lang="en-CA" dirty="0" err="1"/>
              <a:t>Macroecology</a:t>
            </a:r>
            <a:r>
              <a:rPr lang="en-CA" dirty="0"/>
              <a:t> Course Logistics</a:t>
            </a:r>
          </a:p>
        </p:txBody>
      </p:sp>
      <p:sp>
        <p:nvSpPr>
          <p:cNvPr id="3" name="Content Placeholder 2"/>
          <p:cNvSpPr>
            <a:spLocks noGrp="1"/>
          </p:cNvSpPr>
          <p:nvPr>
            <p:ph idx="1"/>
          </p:nvPr>
        </p:nvSpPr>
        <p:spPr/>
        <p:txBody>
          <a:bodyPr>
            <a:normAutofit/>
          </a:bodyPr>
          <a:lstStyle/>
          <a:p>
            <a:pPr marL="0" indent="0">
              <a:buNone/>
            </a:pPr>
            <a:r>
              <a:rPr lang="en-CA" dirty="0"/>
              <a:t>Course web site</a:t>
            </a:r>
          </a:p>
          <a:p>
            <a:pPr marL="0" indent="0">
              <a:buNone/>
            </a:pPr>
            <a:r>
              <a:rPr lang="en-CA" dirty="0">
                <a:hlinkClick r:id="rId2"/>
              </a:rPr>
              <a:t>http://www.dulvy.com/community-ecology--macroecology-bisc-830.html</a:t>
            </a:r>
            <a:endParaRPr lang="en-CA" dirty="0"/>
          </a:p>
          <a:p>
            <a:pPr marL="0" indent="0">
              <a:buNone/>
            </a:pPr>
            <a:r>
              <a:rPr lang="en-CA" dirty="0"/>
              <a:t>More details on assignments</a:t>
            </a:r>
          </a:p>
          <a:p>
            <a:pPr marL="0" indent="0">
              <a:buNone/>
            </a:pPr>
            <a:r>
              <a:rPr lang="en-CA" dirty="0">
                <a:hlinkClick r:id="rId3"/>
              </a:rPr>
              <a:t>http://</a:t>
            </a:r>
            <a:r>
              <a:rPr lang="en-CA" dirty="0" err="1">
                <a:hlinkClick r:id="rId3"/>
              </a:rPr>
              <a:t>www.dulvy.com</a:t>
            </a:r>
            <a:r>
              <a:rPr lang="en-CA" dirty="0">
                <a:hlinkClick r:id="rId3"/>
              </a:rPr>
              <a:t>/bisc-830-assignments.html</a:t>
            </a:r>
            <a:endParaRPr lang="en-CA" dirty="0"/>
          </a:p>
          <a:p>
            <a:pPr marL="0" indent="0">
              <a:buNone/>
            </a:pPr>
            <a:endParaRPr lang="en-CA" dirty="0"/>
          </a:p>
        </p:txBody>
      </p:sp>
    </p:spTree>
    <p:extLst>
      <p:ext uri="{BB962C8B-B14F-4D97-AF65-F5344CB8AC3E}">
        <p14:creationId xmlns:p14="http://schemas.microsoft.com/office/powerpoint/2010/main" val="2624690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671305-DB61-4E4E-856E-85EF21B0C6DA}"/>
              </a:ext>
            </a:extLst>
          </p:cNvPr>
          <p:cNvPicPr>
            <a:picLocks noChangeAspect="1"/>
          </p:cNvPicPr>
          <p:nvPr/>
        </p:nvPicPr>
        <p:blipFill>
          <a:blip r:embed="rId2"/>
          <a:stretch>
            <a:fillRect/>
          </a:stretch>
        </p:blipFill>
        <p:spPr>
          <a:xfrm>
            <a:off x="0" y="571500"/>
            <a:ext cx="9144000" cy="5715000"/>
          </a:xfrm>
          <a:prstGeom prst="rect">
            <a:avLst/>
          </a:prstGeom>
        </p:spPr>
      </p:pic>
    </p:spTree>
    <p:extLst>
      <p:ext uri="{BB962C8B-B14F-4D97-AF65-F5344CB8AC3E}">
        <p14:creationId xmlns:p14="http://schemas.microsoft.com/office/powerpoint/2010/main" val="1539254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r>
              <a:rPr lang="en-US" dirty="0"/>
              <a:t>What is your background &amp; motivation for doing the course</a:t>
            </a:r>
          </a:p>
          <a:p>
            <a:r>
              <a:rPr lang="en-US" dirty="0"/>
              <a:t>Course overview </a:t>
            </a:r>
            <a:r>
              <a:rPr lang="en-US" dirty="0" err="1"/>
              <a:t>powerpoint</a:t>
            </a:r>
            <a:endParaRPr lang="en-US" dirty="0"/>
          </a:p>
          <a:p>
            <a:r>
              <a:rPr lang="en-US" dirty="0"/>
              <a:t>Assignments</a:t>
            </a:r>
          </a:p>
          <a:p>
            <a:r>
              <a:rPr lang="en-US" dirty="0"/>
              <a:t>Dig into Economist format</a:t>
            </a:r>
          </a:p>
          <a:p>
            <a:r>
              <a:rPr lang="en-US" dirty="0"/>
              <a:t>Today’s lecture</a:t>
            </a:r>
          </a:p>
        </p:txBody>
      </p:sp>
    </p:spTree>
    <p:extLst>
      <p:ext uri="{BB962C8B-B14F-4D97-AF65-F5344CB8AC3E}">
        <p14:creationId xmlns:p14="http://schemas.microsoft.com/office/powerpoint/2010/main" val="1991205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8FBF9-689B-9847-BD44-8CC8684949E2}"/>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5B8D8347-98B5-DC42-B316-F4612162E87C}"/>
              </a:ext>
            </a:extLst>
          </p:cNvPr>
          <p:cNvSpPr>
            <a:spLocks noGrp="1"/>
          </p:cNvSpPr>
          <p:nvPr>
            <p:ph idx="1"/>
          </p:nvPr>
        </p:nvSpPr>
        <p:spPr/>
        <p:txBody>
          <a:bodyPr>
            <a:normAutofit fontScale="77500" lnSpcReduction="20000"/>
          </a:bodyPr>
          <a:lstStyle/>
          <a:p>
            <a:r>
              <a:rPr lang="en-CA" dirty="0"/>
              <a:t>The course is an introduction to the interactions that occur in ecological communities (both pairwise, like competition and predation, and the more complicated interaction networks of real communities) and </a:t>
            </a:r>
          </a:p>
          <a:p>
            <a:r>
              <a:rPr lang="en-CA" dirty="0"/>
              <a:t>the large-scale patterns that occur over geographic scales (community assembly, species diversity patterns, and macroecology).  </a:t>
            </a:r>
          </a:p>
          <a:p>
            <a:r>
              <a:rPr lang="en-CA" dirty="0"/>
              <a:t>We are aiming at graduate students early in their careers, </a:t>
            </a:r>
          </a:p>
          <a:p>
            <a:r>
              <a:rPr lang="en-CA" dirty="0"/>
              <a:t>with the goal of providing a firm grounding in the concepts of community and macroecology. </a:t>
            </a:r>
          </a:p>
          <a:p>
            <a:r>
              <a:rPr lang="en-CA" dirty="0"/>
              <a:t>This course is seen as a complement to BISC 838 (Population Ecology), though with a fairly different format.</a:t>
            </a:r>
            <a:endParaRPr lang="en-US" dirty="0"/>
          </a:p>
        </p:txBody>
      </p:sp>
    </p:spTree>
    <p:extLst>
      <p:ext uri="{BB962C8B-B14F-4D97-AF65-F5344CB8AC3E}">
        <p14:creationId xmlns:p14="http://schemas.microsoft.com/office/powerpoint/2010/main" val="2676431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835E0-5940-0649-B0B2-0763AD1A388A}"/>
              </a:ext>
            </a:extLst>
          </p:cNvPr>
          <p:cNvSpPr>
            <a:spLocks noGrp="1"/>
          </p:cNvSpPr>
          <p:nvPr>
            <p:ph type="title"/>
          </p:nvPr>
        </p:nvSpPr>
        <p:spPr/>
        <p:txBody>
          <a:bodyPr/>
          <a:lstStyle/>
          <a:p>
            <a:r>
              <a:rPr lang="en-US" dirty="0"/>
              <a:t>Course format</a:t>
            </a:r>
          </a:p>
        </p:txBody>
      </p:sp>
      <p:sp>
        <p:nvSpPr>
          <p:cNvPr id="3" name="Content Placeholder 2">
            <a:extLst>
              <a:ext uri="{FF2B5EF4-FFF2-40B4-BE49-F238E27FC236}">
                <a16:creationId xmlns:a16="http://schemas.microsoft.com/office/drawing/2014/main" id="{CE970713-78AF-7D4F-ABDF-58AF782B70B4}"/>
              </a:ext>
            </a:extLst>
          </p:cNvPr>
          <p:cNvSpPr>
            <a:spLocks noGrp="1"/>
          </p:cNvSpPr>
          <p:nvPr>
            <p:ph idx="1"/>
          </p:nvPr>
        </p:nvSpPr>
        <p:spPr/>
        <p:txBody>
          <a:bodyPr>
            <a:normAutofit fontScale="70000" lnSpcReduction="20000"/>
          </a:bodyPr>
          <a:lstStyle/>
          <a:p>
            <a:r>
              <a:rPr lang="en-CA" b="1" dirty="0"/>
              <a:t>lectures</a:t>
            </a:r>
            <a:r>
              <a:rPr lang="en-CA" dirty="0"/>
              <a:t> by DG and ND</a:t>
            </a:r>
          </a:p>
          <a:p>
            <a:r>
              <a:rPr lang="en-CA" b="1" dirty="0"/>
              <a:t>Discussion </a:t>
            </a:r>
            <a:r>
              <a:rPr lang="en-CA" dirty="0"/>
              <a:t>of related papers the week following the lecture. </a:t>
            </a:r>
          </a:p>
          <a:p>
            <a:r>
              <a:rPr lang="en-CA" dirty="0"/>
              <a:t>The readings will consist of a historical/foundation paper assigned by Instructors and 2 recent papers (within 5 years) chosen by the 2 discussion leaders for that week. </a:t>
            </a:r>
          </a:p>
          <a:p>
            <a:r>
              <a:rPr lang="en-CA" dirty="0"/>
              <a:t>Papers chosen by each discussant, along with 3-5 insightful questions, should be circulated by email, by </a:t>
            </a:r>
            <a:r>
              <a:rPr lang="en-CA" dirty="0">
                <a:highlight>
                  <a:srgbClr val="FFFF00"/>
                </a:highlight>
              </a:rPr>
              <a:t>Friday midday </a:t>
            </a:r>
            <a:r>
              <a:rPr lang="en-CA" dirty="0"/>
              <a:t>the week before the discussion.  </a:t>
            </a:r>
          </a:p>
          <a:p>
            <a:r>
              <a:rPr lang="en-CA" dirty="0"/>
              <a:t>The other (non-discussant) students will submit a short (500 word) summary of the recent papers (not the classic).  This will be written in the style of The Economist (an educated but general audience) to the Instructor (before the start of class).  </a:t>
            </a:r>
          </a:p>
          <a:p>
            <a:r>
              <a:rPr lang="en-CA" dirty="0"/>
              <a:t>Finally, students will write a short (1200 pages double spaced max) review paper similar to a </a:t>
            </a:r>
            <a:r>
              <a:rPr lang="en-CA" b="1" dirty="0"/>
              <a:t>TREE Forum</a:t>
            </a:r>
            <a:r>
              <a:rPr lang="en-CA" dirty="0"/>
              <a:t> article, on a topic of their choice (topic approved by instructors).  </a:t>
            </a:r>
            <a:endParaRPr lang="en-US" dirty="0"/>
          </a:p>
        </p:txBody>
      </p:sp>
    </p:spTree>
    <p:extLst>
      <p:ext uri="{BB962C8B-B14F-4D97-AF65-F5344CB8AC3E}">
        <p14:creationId xmlns:p14="http://schemas.microsoft.com/office/powerpoint/2010/main" val="3554925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2150" y="-57150"/>
            <a:ext cx="3352800" cy="1143000"/>
          </a:xfrm>
        </p:spPr>
        <p:txBody>
          <a:bodyPr>
            <a:normAutofit/>
          </a:bodyPr>
          <a:lstStyle/>
          <a:p>
            <a:r>
              <a:rPr lang="en-US" sz="3600" dirty="0"/>
              <a:t>Course structure</a:t>
            </a:r>
          </a:p>
        </p:txBody>
      </p:sp>
      <p:sp>
        <p:nvSpPr>
          <p:cNvPr id="3" name="Content Placeholder 2"/>
          <p:cNvSpPr>
            <a:spLocks noGrp="1"/>
          </p:cNvSpPr>
          <p:nvPr>
            <p:ph idx="1"/>
          </p:nvPr>
        </p:nvSpPr>
        <p:spPr>
          <a:xfrm>
            <a:off x="381000" y="228600"/>
            <a:ext cx="8382000" cy="4525963"/>
          </a:xfrm>
        </p:spPr>
        <p:txBody>
          <a:bodyPr>
            <a:normAutofit/>
          </a:bodyPr>
          <a:lstStyle/>
          <a:p>
            <a:pPr marL="0" indent="0">
              <a:buNone/>
            </a:pPr>
            <a:r>
              <a:rPr lang="en-US" sz="2400" dirty="0"/>
              <a:t>Week</a:t>
            </a:r>
            <a:r>
              <a:rPr lang="en-US" sz="2400" baseline="-25000" dirty="0"/>
              <a:t>t-1</a:t>
            </a:r>
            <a:r>
              <a:rPr lang="en-US" sz="2400" dirty="0"/>
              <a:t> Read relevant book chapter</a:t>
            </a:r>
          </a:p>
          <a:p>
            <a:pPr marL="0" indent="0">
              <a:buNone/>
            </a:pPr>
            <a:r>
              <a:rPr lang="en-US" sz="2400" dirty="0"/>
              <a:t>Week</a:t>
            </a:r>
            <a:r>
              <a:rPr lang="en-US" sz="2400" baseline="-25000" dirty="0"/>
              <a:t>t0</a:t>
            </a:r>
            <a:r>
              <a:rPr lang="en-US" sz="2400" dirty="0"/>
              <a:t> lecture will introduce a topic </a:t>
            </a:r>
          </a:p>
          <a:p>
            <a:pPr marL="0" indent="0">
              <a:buNone/>
            </a:pPr>
            <a:r>
              <a:rPr lang="en-US" sz="2400" dirty="0"/>
              <a:t>Week</a:t>
            </a:r>
            <a:r>
              <a:rPr lang="en-US" sz="2400" baseline="-25000" dirty="0"/>
              <a:t>t+1 </a:t>
            </a:r>
            <a:r>
              <a:rPr lang="en-US" sz="2400" dirty="0"/>
              <a:t>discussion of modern classic and 2 modern corollaries w. Discussion Leaders. </a:t>
            </a:r>
          </a:p>
        </p:txBody>
      </p:sp>
      <p:pic>
        <p:nvPicPr>
          <p:cNvPr id="4" name="Picture 3">
            <a:extLst>
              <a:ext uri="{FF2B5EF4-FFF2-40B4-BE49-F238E27FC236}">
                <a16:creationId xmlns:a16="http://schemas.microsoft.com/office/drawing/2014/main" id="{E57F96FB-DB9A-8047-A80B-C3FA1713B680}"/>
              </a:ext>
            </a:extLst>
          </p:cNvPr>
          <p:cNvPicPr>
            <a:picLocks noChangeAspect="1"/>
          </p:cNvPicPr>
          <p:nvPr/>
        </p:nvPicPr>
        <p:blipFill>
          <a:blip r:embed="rId2"/>
          <a:stretch>
            <a:fillRect/>
          </a:stretch>
        </p:blipFill>
        <p:spPr>
          <a:xfrm>
            <a:off x="1066800" y="1981200"/>
            <a:ext cx="6605464" cy="48768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structure</a:t>
            </a:r>
          </a:p>
        </p:txBody>
      </p:sp>
      <p:sp>
        <p:nvSpPr>
          <p:cNvPr id="3" name="Content Placeholder 2"/>
          <p:cNvSpPr>
            <a:spLocks noGrp="1"/>
          </p:cNvSpPr>
          <p:nvPr>
            <p:ph idx="1"/>
          </p:nvPr>
        </p:nvSpPr>
        <p:spPr>
          <a:xfrm>
            <a:off x="457200" y="1417638"/>
            <a:ext cx="8382000" cy="4525963"/>
          </a:xfrm>
        </p:spPr>
        <p:txBody>
          <a:bodyPr>
            <a:normAutofit/>
          </a:bodyPr>
          <a:lstStyle/>
          <a:p>
            <a:pPr marL="0" indent="0">
              <a:buNone/>
            </a:pPr>
            <a:r>
              <a:rPr lang="en-US" dirty="0"/>
              <a:t>We will discuss a combination of modern classic and contemporary literature;  </a:t>
            </a:r>
          </a:p>
          <a:p>
            <a:pPr marL="0" indent="0">
              <a:buNone/>
            </a:pPr>
            <a:r>
              <a:rPr lang="en-US" dirty="0"/>
              <a:t>each (of the 2) discussion leaders to choose &amp; circulate contemporary paper and a few relevant questions for discussion by midday Friday of </a:t>
            </a:r>
            <a:r>
              <a:rPr lang="en-US" dirty="0" err="1"/>
              <a:t>week</a:t>
            </a:r>
            <a:r>
              <a:rPr lang="en-US" baseline="-25000" dirty="0" err="1"/>
              <a:t>t</a:t>
            </a:r>
            <a:endParaRPr lang="en-US" dirty="0"/>
          </a:p>
        </p:txBody>
      </p:sp>
    </p:spTree>
    <p:extLst>
      <p:ext uri="{BB962C8B-B14F-4D97-AF65-F5344CB8AC3E}">
        <p14:creationId xmlns:p14="http://schemas.microsoft.com/office/powerpoint/2010/main" val="3374236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2EDE3-331B-604C-B115-CD383507EDDF}"/>
              </a:ext>
            </a:extLst>
          </p:cNvPr>
          <p:cNvSpPr>
            <a:spLocks noGrp="1"/>
          </p:cNvSpPr>
          <p:nvPr>
            <p:ph type="title"/>
          </p:nvPr>
        </p:nvSpPr>
        <p:spPr>
          <a:xfrm>
            <a:off x="457200" y="11879"/>
            <a:ext cx="8229600" cy="1143000"/>
          </a:xfrm>
        </p:spPr>
        <p:txBody>
          <a:bodyPr/>
          <a:lstStyle/>
          <a:p>
            <a:r>
              <a:rPr lang="en-US" dirty="0"/>
              <a:t>First lecture next week</a:t>
            </a:r>
          </a:p>
        </p:txBody>
      </p:sp>
      <p:sp>
        <p:nvSpPr>
          <p:cNvPr id="5" name="Content Placeholder 4">
            <a:extLst>
              <a:ext uri="{FF2B5EF4-FFF2-40B4-BE49-F238E27FC236}">
                <a16:creationId xmlns:a16="http://schemas.microsoft.com/office/drawing/2014/main" id="{7297E968-8AC1-A346-8D15-69193E830719}"/>
              </a:ext>
            </a:extLst>
          </p:cNvPr>
          <p:cNvSpPr>
            <a:spLocks noGrp="1"/>
          </p:cNvSpPr>
          <p:nvPr>
            <p:ph idx="1"/>
          </p:nvPr>
        </p:nvSpPr>
        <p:spPr>
          <a:xfrm>
            <a:off x="457200" y="937418"/>
            <a:ext cx="8229600" cy="4983163"/>
          </a:xfrm>
        </p:spPr>
        <p:txBody>
          <a:bodyPr>
            <a:normAutofit/>
          </a:bodyPr>
          <a:lstStyle/>
          <a:p>
            <a:pPr marL="0" indent="0">
              <a:buNone/>
            </a:pPr>
            <a:r>
              <a:rPr lang="en-US" sz="2400" dirty="0"/>
              <a:t>2 Discussion leaders: read classic and find and circulate a modern paper each with 3-5 thought-provoking questions</a:t>
            </a:r>
          </a:p>
          <a:p>
            <a:pPr marL="0" indent="0">
              <a:buNone/>
            </a:pPr>
            <a:r>
              <a:rPr lang="en-US" sz="2400" dirty="0"/>
              <a:t>Everyone else: pick one of the modern papers, do a write up, submit to DG</a:t>
            </a:r>
          </a:p>
        </p:txBody>
      </p:sp>
      <p:pic>
        <p:nvPicPr>
          <p:cNvPr id="8" name="Picture 7">
            <a:extLst>
              <a:ext uri="{FF2B5EF4-FFF2-40B4-BE49-F238E27FC236}">
                <a16:creationId xmlns:a16="http://schemas.microsoft.com/office/drawing/2014/main" id="{A858696B-FFB2-7D44-9077-DF8D92AD1124}"/>
              </a:ext>
            </a:extLst>
          </p:cNvPr>
          <p:cNvPicPr>
            <a:picLocks noChangeAspect="1"/>
          </p:cNvPicPr>
          <p:nvPr/>
        </p:nvPicPr>
        <p:blipFill>
          <a:blip r:embed="rId2"/>
          <a:stretch>
            <a:fillRect/>
          </a:stretch>
        </p:blipFill>
        <p:spPr>
          <a:xfrm>
            <a:off x="1371600" y="2590800"/>
            <a:ext cx="5779781" cy="4267200"/>
          </a:xfrm>
          <a:prstGeom prst="rect">
            <a:avLst/>
          </a:prstGeom>
        </p:spPr>
      </p:pic>
      <p:sp>
        <p:nvSpPr>
          <p:cNvPr id="7" name="Rectangle 6">
            <a:extLst>
              <a:ext uri="{FF2B5EF4-FFF2-40B4-BE49-F238E27FC236}">
                <a16:creationId xmlns:a16="http://schemas.microsoft.com/office/drawing/2014/main" id="{4261F830-BDA9-0347-872F-114CB057B88D}"/>
              </a:ext>
            </a:extLst>
          </p:cNvPr>
          <p:cNvSpPr/>
          <p:nvPr/>
        </p:nvSpPr>
        <p:spPr>
          <a:xfrm>
            <a:off x="1524000" y="4876800"/>
            <a:ext cx="2514600" cy="22860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EF184E8-A672-3B4A-8D5E-02B4EFA414FF}"/>
              </a:ext>
            </a:extLst>
          </p:cNvPr>
          <p:cNvSpPr/>
          <p:nvPr/>
        </p:nvSpPr>
        <p:spPr>
          <a:xfrm>
            <a:off x="3314700" y="3194830"/>
            <a:ext cx="2514600" cy="22860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10" name="Rectangle 9">
            <a:extLst>
              <a:ext uri="{FF2B5EF4-FFF2-40B4-BE49-F238E27FC236}">
                <a16:creationId xmlns:a16="http://schemas.microsoft.com/office/drawing/2014/main" id="{602CEB46-BAAE-A843-A810-3B8C9FFFD4B6}"/>
              </a:ext>
            </a:extLst>
          </p:cNvPr>
          <p:cNvSpPr/>
          <p:nvPr/>
        </p:nvSpPr>
        <p:spPr>
          <a:xfrm>
            <a:off x="1371600" y="5806281"/>
            <a:ext cx="2514600" cy="228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1080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Breaking it down</a:t>
            </a:r>
          </a:p>
        </p:txBody>
      </p:sp>
      <p:sp>
        <p:nvSpPr>
          <p:cNvPr id="3" name="Content Placeholder 2"/>
          <p:cNvSpPr>
            <a:spLocks noGrp="1"/>
          </p:cNvSpPr>
          <p:nvPr>
            <p:ph idx="1"/>
          </p:nvPr>
        </p:nvSpPr>
        <p:spPr/>
        <p:txBody>
          <a:bodyPr/>
          <a:lstStyle/>
          <a:p>
            <a:r>
              <a:rPr lang="en-US" dirty="0"/>
              <a:t>How to read</a:t>
            </a:r>
          </a:p>
          <a:p>
            <a:r>
              <a:rPr lang="en-US" dirty="0"/>
              <a:t>How to lead a discussion</a:t>
            </a:r>
          </a:p>
          <a:p>
            <a:r>
              <a:rPr lang="en-US" dirty="0"/>
              <a:t>And what about the big assignment at the end??</a:t>
            </a:r>
          </a:p>
        </p:txBody>
      </p:sp>
    </p:spTree>
    <p:extLst>
      <p:ext uri="{BB962C8B-B14F-4D97-AF65-F5344CB8AC3E}">
        <p14:creationId xmlns:p14="http://schemas.microsoft.com/office/powerpoint/2010/main" val="24992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FC9F3-0794-F249-8265-42E78CA957AB}"/>
              </a:ext>
            </a:extLst>
          </p:cNvPr>
          <p:cNvSpPr>
            <a:spLocks noGrp="1"/>
          </p:cNvSpPr>
          <p:nvPr>
            <p:ph type="title"/>
          </p:nvPr>
        </p:nvSpPr>
        <p:spPr/>
        <p:txBody>
          <a:bodyPr>
            <a:normAutofit fontScale="90000"/>
          </a:bodyPr>
          <a:lstStyle/>
          <a:p>
            <a:r>
              <a:rPr lang="en-US" dirty="0"/>
              <a:t>Why do you read &amp; how do you read</a:t>
            </a:r>
          </a:p>
        </p:txBody>
      </p:sp>
      <p:sp>
        <p:nvSpPr>
          <p:cNvPr id="3" name="Content Placeholder 2">
            <a:extLst>
              <a:ext uri="{FF2B5EF4-FFF2-40B4-BE49-F238E27FC236}">
                <a16:creationId xmlns:a16="http://schemas.microsoft.com/office/drawing/2014/main" id="{F07CD525-219D-E248-86D3-D145DCC46662}"/>
              </a:ext>
            </a:extLst>
          </p:cNvPr>
          <p:cNvSpPr>
            <a:spLocks noGrp="1"/>
          </p:cNvSpPr>
          <p:nvPr>
            <p:ph idx="1"/>
          </p:nvPr>
        </p:nvSpPr>
        <p:spPr/>
        <p:txBody>
          <a:bodyPr/>
          <a:lstStyle/>
          <a:p>
            <a:r>
              <a:rPr lang="en-US" dirty="0"/>
              <a:t>Discuss</a:t>
            </a:r>
          </a:p>
        </p:txBody>
      </p:sp>
    </p:spTree>
    <p:extLst>
      <p:ext uri="{BB962C8B-B14F-4D97-AF65-F5344CB8AC3E}">
        <p14:creationId xmlns:p14="http://schemas.microsoft.com/office/powerpoint/2010/main" val="2766098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How to read</a:t>
            </a:r>
          </a:p>
        </p:txBody>
      </p:sp>
      <p:sp>
        <p:nvSpPr>
          <p:cNvPr id="3" name="Content Placeholder 2"/>
          <p:cNvSpPr>
            <a:spLocks noGrp="1"/>
          </p:cNvSpPr>
          <p:nvPr>
            <p:ph idx="1"/>
          </p:nvPr>
        </p:nvSpPr>
        <p:spPr>
          <a:xfrm>
            <a:off x="457200" y="1295400"/>
            <a:ext cx="8229600" cy="5105400"/>
          </a:xfrm>
        </p:spPr>
        <p:txBody>
          <a:bodyPr>
            <a:normAutofit lnSpcReduction="10000"/>
          </a:bodyPr>
          <a:lstStyle/>
          <a:p>
            <a:r>
              <a:rPr lang="en-CA" i="1" dirty="0"/>
              <a:t>General: the three big questions to keep in mind</a:t>
            </a:r>
            <a:endParaRPr lang="en-CA" dirty="0"/>
          </a:p>
          <a:p>
            <a:pPr lvl="1"/>
            <a:r>
              <a:rPr lang="en-CA" dirty="0"/>
              <a:t>What did the author(s) do?</a:t>
            </a:r>
          </a:p>
          <a:p>
            <a:pPr lvl="2"/>
            <a:r>
              <a:rPr lang="en-CA" dirty="0"/>
              <a:t>What are the hypotheses?</a:t>
            </a:r>
          </a:p>
          <a:p>
            <a:pPr lvl="2"/>
            <a:r>
              <a:rPr lang="en-CA" dirty="0"/>
              <a:t>Why should we care?</a:t>
            </a:r>
          </a:p>
          <a:p>
            <a:pPr lvl="1"/>
            <a:r>
              <a:rPr lang="en-CA" dirty="0"/>
              <a:t>Do you believe it?</a:t>
            </a:r>
          </a:p>
          <a:p>
            <a:pPr lvl="2"/>
            <a:r>
              <a:rPr lang="en-CA" dirty="0"/>
              <a:t>What assumptions are made?</a:t>
            </a:r>
          </a:p>
          <a:p>
            <a:pPr lvl="2"/>
            <a:r>
              <a:rPr lang="en-CA" dirty="0"/>
              <a:t>What is the experimental design, and is it appropriate?</a:t>
            </a:r>
          </a:p>
          <a:p>
            <a:pPr lvl="2"/>
            <a:r>
              <a:rPr lang="en-CA" dirty="0"/>
              <a:t>What do the data say?  Is the interpretation of the authors appropriate?</a:t>
            </a:r>
          </a:p>
          <a:p>
            <a:pPr lvl="1"/>
            <a:r>
              <a:rPr lang="en-CA" dirty="0"/>
              <a:t>What is the significance of the work?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829E90-57EF-8D44-AFC8-A5E2FA62D002}"/>
              </a:ext>
            </a:extLst>
          </p:cNvPr>
          <p:cNvPicPr>
            <a:picLocks noChangeAspect="1"/>
          </p:cNvPicPr>
          <p:nvPr/>
        </p:nvPicPr>
        <p:blipFill>
          <a:blip r:embed="rId3"/>
          <a:stretch>
            <a:fillRect/>
          </a:stretch>
        </p:blipFill>
        <p:spPr>
          <a:xfrm>
            <a:off x="1460500" y="781050"/>
            <a:ext cx="6223000" cy="5295900"/>
          </a:xfrm>
          <a:prstGeom prst="rect">
            <a:avLst/>
          </a:prstGeom>
        </p:spPr>
      </p:pic>
    </p:spTree>
    <p:extLst>
      <p:ext uri="{BB962C8B-B14F-4D97-AF65-F5344CB8AC3E}">
        <p14:creationId xmlns:p14="http://schemas.microsoft.com/office/powerpoint/2010/main" val="2659990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Big Questions, </a:t>
            </a:r>
            <a:br>
              <a:rPr lang="en-US" dirty="0"/>
            </a:br>
            <a:r>
              <a:rPr lang="en-US" dirty="0"/>
              <a:t>from Little and Parker </a:t>
            </a:r>
          </a:p>
        </p:txBody>
      </p:sp>
      <p:sp>
        <p:nvSpPr>
          <p:cNvPr id="3" name="Content Placeholder 2"/>
          <p:cNvSpPr>
            <a:spLocks noGrp="1"/>
          </p:cNvSpPr>
          <p:nvPr>
            <p:ph idx="1"/>
          </p:nvPr>
        </p:nvSpPr>
        <p:spPr/>
        <p:txBody>
          <a:bodyPr>
            <a:normAutofit/>
          </a:bodyPr>
          <a:lstStyle/>
          <a:p>
            <a:pPr marL="514350" indent="-514350">
              <a:buAutoNum type="alphaLcPeriod"/>
            </a:pPr>
            <a:r>
              <a:rPr lang="en-US" dirty="0"/>
              <a:t>What is the mode of research?</a:t>
            </a:r>
          </a:p>
          <a:p>
            <a:pPr marL="514350" indent="-514350">
              <a:buAutoNum type="alphaLcPeriod"/>
            </a:pPr>
            <a:r>
              <a:rPr lang="en-US" dirty="0"/>
              <a:t>What </a:t>
            </a:r>
            <a:r>
              <a:rPr lang="en-US" dirty="0">
                <a:hlinkClick r:id="rId2"/>
              </a:rPr>
              <a:t>questions</a:t>
            </a:r>
            <a:r>
              <a:rPr lang="en-US" dirty="0"/>
              <a:t> does the paper address?</a:t>
            </a:r>
          </a:p>
          <a:p>
            <a:pPr>
              <a:buNone/>
            </a:pPr>
            <a:r>
              <a:rPr lang="en-US" dirty="0"/>
              <a:t>c. What are the main </a:t>
            </a:r>
            <a:r>
              <a:rPr lang="en-US" dirty="0">
                <a:hlinkClick r:id="rId2"/>
              </a:rPr>
              <a:t>conclusions</a:t>
            </a:r>
            <a:r>
              <a:rPr lang="en-US" dirty="0"/>
              <a:t> of the paper?</a:t>
            </a:r>
          </a:p>
          <a:p>
            <a:pPr>
              <a:buNone/>
            </a:pPr>
            <a:r>
              <a:rPr lang="en-US" dirty="0"/>
              <a:t>d. What </a:t>
            </a:r>
            <a:r>
              <a:rPr lang="en-US" dirty="0">
                <a:hlinkClick r:id="rId2"/>
              </a:rPr>
              <a:t>evidence</a:t>
            </a:r>
            <a:r>
              <a:rPr lang="en-US" dirty="0"/>
              <a:t> supports those conclusions?</a:t>
            </a:r>
          </a:p>
          <a:p>
            <a:pPr>
              <a:buNone/>
            </a:pPr>
            <a:r>
              <a:rPr lang="en-US" dirty="0"/>
              <a:t>e. Do the data actually </a:t>
            </a:r>
            <a:r>
              <a:rPr lang="en-US" dirty="0">
                <a:hlinkClick r:id="rId2"/>
              </a:rPr>
              <a:t>support</a:t>
            </a:r>
            <a:r>
              <a:rPr lang="en-US" dirty="0"/>
              <a:t> the conclusions?</a:t>
            </a:r>
          </a:p>
          <a:p>
            <a:pPr>
              <a:buNone/>
            </a:pPr>
            <a:r>
              <a:rPr lang="en-US" dirty="0"/>
              <a:t>f. What is the </a:t>
            </a:r>
            <a:r>
              <a:rPr lang="en-US" dirty="0">
                <a:hlinkClick r:id="rId2"/>
              </a:rPr>
              <a:t>quality</a:t>
            </a:r>
            <a:r>
              <a:rPr lang="en-US" dirty="0"/>
              <a:t> of the evidence?</a:t>
            </a:r>
          </a:p>
          <a:p>
            <a:pPr>
              <a:buNone/>
            </a:pPr>
            <a:r>
              <a:rPr lang="en-US" dirty="0"/>
              <a:t>g. Why are the conclusions </a:t>
            </a:r>
            <a:r>
              <a:rPr lang="en-US" dirty="0">
                <a:hlinkClick r:id="rId2"/>
              </a:rPr>
              <a:t>important</a:t>
            </a:r>
            <a:r>
              <a:rPr lang="en-US" dirty="0"/>
              <a:t>?</a:t>
            </a:r>
          </a:p>
          <a:p>
            <a:pPr>
              <a:buNone/>
            </a:pPr>
            <a:endParaRPr lang="en-US" dirty="0"/>
          </a:p>
        </p:txBody>
      </p:sp>
      <p:sp>
        <p:nvSpPr>
          <p:cNvPr id="4" name="TextBox 3"/>
          <p:cNvSpPr txBox="1"/>
          <p:nvPr/>
        </p:nvSpPr>
        <p:spPr>
          <a:xfrm>
            <a:off x="1219200" y="6211669"/>
            <a:ext cx="6553200" cy="646331"/>
          </a:xfrm>
          <a:prstGeom prst="rect">
            <a:avLst/>
          </a:prstGeom>
          <a:noFill/>
        </p:spPr>
        <p:txBody>
          <a:bodyPr wrap="square" rtlCol="0">
            <a:spAutoFit/>
          </a:bodyPr>
          <a:lstStyle/>
          <a:p>
            <a:r>
              <a:rPr lang="en-US" dirty="0">
                <a:hlinkClick r:id="rId2"/>
              </a:rPr>
              <a:t>http://www.biochem.arizona.edu/classes/bioc568/papers.htm</a:t>
            </a:r>
            <a:endParaRPr lang="en-US" dirty="0"/>
          </a:p>
          <a:p>
            <a:endParaRPr lang="en-CA"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process</a:t>
            </a:r>
          </a:p>
        </p:txBody>
      </p:sp>
      <p:sp>
        <p:nvSpPr>
          <p:cNvPr id="3" name="Content Placeholder 2"/>
          <p:cNvSpPr>
            <a:spLocks noGrp="1"/>
          </p:cNvSpPr>
          <p:nvPr>
            <p:ph idx="1"/>
          </p:nvPr>
        </p:nvSpPr>
        <p:spPr/>
        <p:txBody>
          <a:bodyPr>
            <a:normAutofit lnSpcReduction="10000"/>
          </a:bodyPr>
          <a:lstStyle/>
          <a:p>
            <a:r>
              <a:rPr lang="en-US" dirty="0"/>
              <a:t>Skim -- Read Title, Authors, Abstract and Discussion first, read figures and legends (determine relevance)</a:t>
            </a:r>
          </a:p>
          <a:p>
            <a:r>
              <a:rPr lang="en-US" dirty="0"/>
              <a:t>Vocabulary -- look up technical terms, flag new concepts (</a:t>
            </a:r>
            <a:r>
              <a:rPr lang="en-US" dirty="0" err="1"/>
              <a:t>ie</a:t>
            </a:r>
            <a:r>
              <a:rPr lang="en-US" dirty="0"/>
              <a:t> “risk reduction”, “model selection”) for further reading</a:t>
            </a:r>
          </a:p>
          <a:p>
            <a:r>
              <a:rPr lang="en-US" dirty="0"/>
              <a:t>Comprehension – the rest of the presentation</a:t>
            </a:r>
          </a:p>
          <a:p>
            <a:r>
              <a:rPr lang="en-US" dirty="0"/>
              <a:t>Reflection and analysis – can you describe the paper to someone else?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makes a summary effective?</a:t>
            </a:r>
          </a:p>
        </p:txBody>
      </p:sp>
      <p:sp>
        <p:nvSpPr>
          <p:cNvPr id="4" name="Title 1"/>
          <p:cNvSpPr txBox="1">
            <a:spLocks/>
          </p:cNvSpPr>
          <p:nvPr/>
        </p:nvSpPr>
        <p:spPr>
          <a:xfrm>
            <a:off x="457200" y="2819400"/>
            <a:ext cx="8229600" cy="1143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4400" b="0" i="0" u="none" strike="noStrike" kern="1200" cap="none" spc="0" normalizeH="0" baseline="0" noProof="0" dirty="0">
                <a:ln>
                  <a:noFill/>
                </a:ln>
                <a:solidFill>
                  <a:schemeClr val="tx1"/>
                </a:solidFill>
                <a:effectLst/>
                <a:uLnTx/>
                <a:uFillTx/>
                <a:latin typeface="+mj-lt"/>
                <a:ea typeface="+mj-ea"/>
                <a:cs typeface="+mj-cs"/>
              </a:rPr>
              <a:t>What would change for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4400" b="0" i="0" u="none" strike="noStrike" kern="1200" cap="none" spc="0" normalizeH="0" baseline="0" noProof="0" dirty="0">
                <a:ln>
                  <a:noFill/>
                </a:ln>
                <a:solidFill>
                  <a:schemeClr val="tx1"/>
                </a:solidFill>
                <a:effectLst/>
                <a:uLnTx/>
                <a:uFillTx/>
                <a:latin typeface="+mj-lt"/>
                <a:ea typeface="+mj-ea"/>
                <a:cs typeface="+mj-cs"/>
              </a:rPr>
              <a:t>a Scientific Audience?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role of the Discussion Leader</a:t>
            </a:r>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r>
              <a:rPr lang="en-US" dirty="0"/>
              <a:t>Discussant is not world expert—just responsible for guiding discussion</a:t>
            </a:r>
          </a:p>
          <a:p>
            <a:r>
              <a:rPr lang="en-US" dirty="0"/>
              <a:t>Discussant circulates (via class email list) a list of 3-5 insightful questions along with the paper by Friday noon</a:t>
            </a:r>
          </a:p>
          <a:p>
            <a:r>
              <a:rPr lang="en-US" dirty="0"/>
              <a:t>In class, give short summary (3-5 min AT MOST) of the pair of papers to orient class, followed by the list of questions;  try to engage your classmates rather than filling the time yourself</a:t>
            </a:r>
          </a:p>
          <a:p>
            <a:r>
              <a:rPr lang="en-US" dirty="0"/>
              <a:t>30 minutes per paper (so, 1-1.5 hrs discussion each week)</a:t>
            </a:r>
          </a:p>
          <a:p>
            <a:endParaRPr lang="en-US" dirty="0"/>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3-5 questions</a:t>
            </a:r>
          </a:p>
        </p:txBody>
      </p:sp>
      <p:sp>
        <p:nvSpPr>
          <p:cNvPr id="3" name="Content Placeholder 2"/>
          <p:cNvSpPr>
            <a:spLocks noGrp="1"/>
          </p:cNvSpPr>
          <p:nvPr>
            <p:ph idx="1"/>
          </p:nvPr>
        </p:nvSpPr>
        <p:spPr/>
        <p:txBody>
          <a:bodyPr>
            <a:normAutofit lnSpcReduction="10000"/>
          </a:bodyPr>
          <a:lstStyle/>
          <a:p>
            <a:r>
              <a:rPr lang="en-US" dirty="0"/>
              <a:t>What was the premise and core hypothesis?</a:t>
            </a:r>
          </a:p>
          <a:p>
            <a:r>
              <a:rPr lang="en-US" dirty="0"/>
              <a:t>What statistical inferential approach did the authors use?</a:t>
            </a:r>
          </a:p>
          <a:p>
            <a:r>
              <a:rPr lang="en-US" dirty="0"/>
              <a:t>We normally think about sexual selection and individual mating success, what was novel here?</a:t>
            </a:r>
          </a:p>
          <a:p>
            <a:r>
              <a:rPr lang="en-US" dirty="0"/>
              <a:t>How general is the finding?</a:t>
            </a:r>
          </a:p>
          <a:p>
            <a:r>
              <a:rPr lang="en-US" dirty="0"/>
              <a:t>What would the next obvious question / study be?</a:t>
            </a:r>
          </a:p>
        </p:txBody>
      </p:sp>
    </p:spTree>
    <p:extLst>
      <p:ext uri="{BB962C8B-B14F-4D97-AF65-F5344CB8AC3E}">
        <p14:creationId xmlns:p14="http://schemas.microsoft.com/office/powerpoint/2010/main" val="1839407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Weekly (</a:t>
            </a:r>
            <a:r>
              <a:rPr lang="en-CA" dirty="0" err="1"/>
              <a:t>ish</a:t>
            </a:r>
            <a:r>
              <a:rPr lang="en-CA" dirty="0"/>
              <a:t>) assignment:  summarize one contemporary paper in 500 words</a:t>
            </a:r>
          </a:p>
        </p:txBody>
      </p:sp>
      <p:sp>
        <p:nvSpPr>
          <p:cNvPr id="3" name="Content Placeholder 2"/>
          <p:cNvSpPr>
            <a:spLocks noGrp="1"/>
          </p:cNvSpPr>
          <p:nvPr>
            <p:ph idx="1"/>
          </p:nvPr>
        </p:nvSpPr>
        <p:spPr/>
        <p:txBody>
          <a:bodyPr/>
          <a:lstStyle/>
          <a:p>
            <a:r>
              <a:rPr lang="en-CA" dirty="0"/>
              <a:t>Example from </a:t>
            </a:r>
            <a:r>
              <a:rPr lang="en-CA" i="1" dirty="0"/>
              <a:t>The Economist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TREE Forum paper</a:t>
            </a:r>
          </a:p>
        </p:txBody>
      </p:sp>
      <p:sp>
        <p:nvSpPr>
          <p:cNvPr id="3" name="Content Placeholder 2"/>
          <p:cNvSpPr>
            <a:spLocks noGrp="1"/>
          </p:cNvSpPr>
          <p:nvPr>
            <p:ph idx="1"/>
          </p:nvPr>
        </p:nvSpPr>
        <p:spPr>
          <a:xfrm>
            <a:off x="457200" y="1600200"/>
            <a:ext cx="8229600" cy="4724400"/>
          </a:xfrm>
        </p:spPr>
        <p:txBody>
          <a:bodyPr>
            <a:normAutofit fontScale="70000" lnSpcReduction="20000"/>
          </a:bodyPr>
          <a:lstStyle/>
          <a:p>
            <a:r>
              <a:rPr lang="en-US" dirty="0"/>
              <a:t>Some aspect of Community / Macroecology relevant to your PhD/MSc</a:t>
            </a:r>
          </a:p>
          <a:p>
            <a:r>
              <a:rPr lang="en-US" dirty="0"/>
              <a:t>Opportunity to discuss and develop topic in class week of Oct 4</a:t>
            </a:r>
          </a:p>
          <a:p>
            <a:r>
              <a:rPr lang="en-US" dirty="0"/>
              <a:t>Topic needs to be approved by DG/ND by week of Oct 11. Final paper about double-spaced, 1,200 words 12 references.  </a:t>
            </a:r>
          </a:p>
          <a:p>
            <a:r>
              <a:rPr lang="en-CA" b="1" dirty="0"/>
              <a:t>22 November:  TREE Papers Due BY NOON;  assigned for peer review by 5 PM</a:t>
            </a:r>
          </a:p>
          <a:p>
            <a:r>
              <a:rPr lang="en-CA" b="1" dirty="0"/>
              <a:t>29 November:  Peer review of papers returned to instructors by noon; AE recommendations within ~ 24 hours</a:t>
            </a:r>
          </a:p>
          <a:p>
            <a:r>
              <a:rPr lang="en-CA" b="1" dirty="0"/>
              <a:t>6 December:  Revised TREE paper due to both instructors by noon</a:t>
            </a:r>
            <a:endParaRPr lang="en-US" b="1" dirty="0"/>
          </a:p>
          <a:p>
            <a:r>
              <a:rPr lang="en-US" dirty="0"/>
              <a:t>In the style of TREE:  </a:t>
            </a:r>
            <a:r>
              <a:rPr lang="en-CA" i="1" dirty="0"/>
              <a:t>TREE </a:t>
            </a:r>
            <a:r>
              <a:rPr lang="en-CA" i="1" dirty="0" err="1"/>
              <a:t>Forumare</a:t>
            </a:r>
            <a:r>
              <a:rPr lang="en-CA" i="1" dirty="0"/>
              <a:t> concise reviews of recent research in rapidly progressing or emerging areas. They should briefly set the background and then concentrate on setting recent findings in context. </a:t>
            </a:r>
            <a:endParaRPr lang="en-US" i="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Mark Breakdown</a:t>
            </a:r>
          </a:p>
        </p:txBody>
      </p:sp>
      <p:sp>
        <p:nvSpPr>
          <p:cNvPr id="3" name="Content Placeholder 2"/>
          <p:cNvSpPr>
            <a:spLocks noGrp="1"/>
          </p:cNvSpPr>
          <p:nvPr>
            <p:ph idx="1"/>
          </p:nvPr>
        </p:nvSpPr>
        <p:spPr/>
        <p:txBody>
          <a:bodyPr/>
          <a:lstStyle/>
          <a:p>
            <a:pPr lvl="1"/>
            <a:r>
              <a:rPr lang="en-CA" dirty="0"/>
              <a:t>TREE paper, 35%</a:t>
            </a:r>
          </a:p>
          <a:p>
            <a:pPr lvl="1"/>
            <a:r>
              <a:rPr lang="en-CA" dirty="0"/>
              <a:t>Your review of two TREE papers written by classmates:  10%</a:t>
            </a:r>
          </a:p>
          <a:p>
            <a:pPr lvl="1"/>
            <a:r>
              <a:rPr lang="en-CA" dirty="0"/>
              <a:t>Weekly write-ups</a:t>
            </a:r>
            <a:r>
              <a:rPr lang="en-CA"/>
              <a:t>, 6% </a:t>
            </a:r>
            <a:r>
              <a:rPr lang="en-CA" dirty="0"/>
              <a:t>each </a:t>
            </a:r>
            <a:r>
              <a:rPr lang="en-CA"/>
              <a:t>* 5 </a:t>
            </a:r>
            <a:r>
              <a:rPr lang="en-CA" dirty="0"/>
              <a:t>= 30%</a:t>
            </a:r>
          </a:p>
          <a:p>
            <a:pPr lvl="1"/>
            <a:r>
              <a:rPr lang="en-CA" dirty="0"/>
              <a:t>Discussion:</a:t>
            </a:r>
          </a:p>
          <a:p>
            <a:pPr lvl="2"/>
            <a:r>
              <a:rPr lang="en-CA" dirty="0"/>
              <a:t>Participant 10%</a:t>
            </a:r>
          </a:p>
          <a:p>
            <a:pPr lvl="2"/>
            <a:r>
              <a:rPr lang="en-CA" dirty="0"/>
              <a:t>Moderator 15%</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9F1B8-622A-EC45-BE8A-EA66BA05648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C2EC64F-B409-714C-A0BF-6ECA954495C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01026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671305-DB61-4E4E-856E-85EF21B0C6DA}"/>
              </a:ext>
            </a:extLst>
          </p:cNvPr>
          <p:cNvPicPr>
            <a:picLocks noChangeAspect="1"/>
          </p:cNvPicPr>
          <p:nvPr/>
        </p:nvPicPr>
        <p:blipFill rotWithShape="1">
          <a:blip r:embed="rId2"/>
          <a:srcRect l="12500" t="14000" r="12500"/>
          <a:stretch/>
        </p:blipFill>
        <p:spPr>
          <a:xfrm>
            <a:off x="398721" y="438150"/>
            <a:ext cx="8346558" cy="5981700"/>
          </a:xfrm>
          <a:prstGeom prst="rect">
            <a:avLst/>
          </a:prstGeom>
        </p:spPr>
      </p:pic>
    </p:spTree>
    <p:extLst>
      <p:ext uri="{BB962C8B-B14F-4D97-AF65-F5344CB8AC3E}">
        <p14:creationId xmlns:p14="http://schemas.microsoft.com/office/powerpoint/2010/main" val="1864617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EE2E8-7AAB-3F47-B308-213712352BD1}"/>
              </a:ext>
            </a:extLst>
          </p:cNvPr>
          <p:cNvSpPr>
            <a:spLocks noGrp="1"/>
          </p:cNvSpPr>
          <p:nvPr>
            <p:ph type="title"/>
          </p:nvPr>
        </p:nvSpPr>
        <p:spPr/>
        <p:txBody>
          <a:bodyPr/>
          <a:lstStyle/>
          <a:p>
            <a:r>
              <a:rPr lang="en-US" dirty="0"/>
              <a:t>Plan for today</a:t>
            </a:r>
          </a:p>
        </p:txBody>
      </p:sp>
      <p:sp>
        <p:nvSpPr>
          <p:cNvPr id="3" name="Content Placeholder 2">
            <a:extLst>
              <a:ext uri="{FF2B5EF4-FFF2-40B4-BE49-F238E27FC236}">
                <a16:creationId xmlns:a16="http://schemas.microsoft.com/office/drawing/2014/main" id="{5A05577B-CA97-7D4B-B125-08DA830AA999}"/>
              </a:ext>
            </a:extLst>
          </p:cNvPr>
          <p:cNvSpPr>
            <a:spLocks noGrp="1"/>
          </p:cNvSpPr>
          <p:nvPr>
            <p:ph idx="1"/>
          </p:nvPr>
        </p:nvSpPr>
        <p:spPr/>
        <p:txBody>
          <a:bodyPr/>
          <a:lstStyle/>
          <a:p>
            <a:r>
              <a:rPr lang="en-US" dirty="0"/>
              <a:t>Introductions</a:t>
            </a:r>
          </a:p>
          <a:p>
            <a:r>
              <a:rPr lang="en-US" dirty="0"/>
              <a:t>Pick meeting time/date</a:t>
            </a:r>
          </a:p>
          <a:p>
            <a:r>
              <a:rPr lang="en-US" dirty="0"/>
              <a:t>Highlight Economist readings / papers </a:t>
            </a:r>
          </a:p>
          <a:p>
            <a:r>
              <a:rPr lang="en-US" dirty="0"/>
              <a:t>Think about which Discussion topic to lead </a:t>
            </a:r>
          </a:p>
          <a:p>
            <a:r>
              <a:rPr lang="en-US" dirty="0"/>
              <a:t>The book</a:t>
            </a:r>
          </a:p>
        </p:txBody>
      </p:sp>
    </p:spTree>
    <p:extLst>
      <p:ext uri="{BB962C8B-B14F-4D97-AF65-F5344CB8AC3E}">
        <p14:creationId xmlns:p14="http://schemas.microsoft.com/office/powerpoint/2010/main" val="2893574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CB034-CA81-F940-8CC3-00453BF54ED2}"/>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1EA82F51-94BF-BE43-8E08-19CDFBB62AD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28285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CAE05-7CA9-1841-A3DF-D225EE84AA9E}"/>
              </a:ext>
            </a:extLst>
          </p:cNvPr>
          <p:cNvSpPr>
            <a:spLocks noGrp="1"/>
          </p:cNvSpPr>
          <p:nvPr>
            <p:ph type="title"/>
          </p:nvPr>
        </p:nvSpPr>
        <p:spPr/>
        <p:txBody>
          <a:bodyPr/>
          <a:lstStyle/>
          <a:p>
            <a:r>
              <a:rPr lang="en-US" dirty="0"/>
              <a:t>When to meet</a:t>
            </a:r>
          </a:p>
        </p:txBody>
      </p:sp>
      <p:sp>
        <p:nvSpPr>
          <p:cNvPr id="3" name="Content Placeholder 2">
            <a:extLst>
              <a:ext uri="{FF2B5EF4-FFF2-40B4-BE49-F238E27FC236}">
                <a16:creationId xmlns:a16="http://schemas.microsoft.com/office/drawing/2014/main" id="{921F3362-7A4B-DB4A-B13F-7AFB28DA8046}"/>
              </a:ext>
            </a:extLst>
          </p:cNvPr>
          <p:cNvSpPr>
            <a:spLocks noGrp="1"/>
          </p:cNvSpPr>
          <p:nvPr>
            <p:ph idx="1"/>
          </p:nvPr>
        </p:nvSpPr>
        <p:spPr/>
        <p:txBody>
          <a:bodyPr/>
          <a:lstStyle/>
          <a:p>
            <a:r>
              <a:rPr lang="en-US" dirty="0"/>
              <a:t>Ideally Wed</a:t>
            </a:r>
          </a:p>
          <a:p>
            <a:r>
              <a:rPr lang="en-US" dirty="0"/>
              <a:t>Thursday after Les Ecologists 1230-1330</a:t>
            </a:r>
          </a:p>
          <a:p>
            <a:endParaRPr lang="en-US" dirty="0"/>
          </a:p>
          <a:p>
            <a:r>
              <a:rPr lang="en-US" dirty="0"/>
              <a:t>Priority to accommodate those </a:t>
            </a:r>
            <a:r>
              <a:rPr lang="en-US" dirty="0" err="1"/>
              <a:t>TAing</a:t>
            </a:r>
            <a:r>
              <a:rPr lang="en-US" dirty="0"/>
              <a:t> and taking courses</a:t>
            </a:r>
          </a:p>
          <a:p>
            <a:endParaRPr lang="en-US" dirty="0"/>
          </a:p>
        </p:txBody>
      </p:sp>
    </p:spTree>
    <p:extLst>
      <p:ext uri="{BB962C8B-B14F-4D97-AF65-F5344CB8AC3E}">
        <p14:creationId xmlns:p14="http://schemas.microsoft.com/office/powerpoint/2010/main" val="988366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4C17C-A280-4043-8E6B-3DDE83D7AA15}"/>
              </a:ext>
            </a:extLst>
          </p:cNvPr>
          <p:cNvSpPr>
            <a:spLocks noGrp="1"/>
          </p:cNvSpPr>
          <p:nvPr>
            <p:ph type="title"/>
          </p:nvPr>
        </p:nvSpPr>
        <p:spPr/>
        <p:txBody>
          <a:bodyPr>
            <a:normAutofit/>
          </a:bodyPr>
          <a:lstStyle/>
          <a:p>
            <a:r>
              <a:rPr lang="en-US" dirty="0"/>
              <a:t>What to do for next class</a:t>
            </a:r>
          </a:p>
        </p:txBody>
      </p:sp>
      <p:sp>
        <p:nvSpPr>
          <p:cNvPr id="3" name="Content Placeholder 2">
            <a:extLst>
              <a:ext uri="{FF2B5EF4-FFF2-40B4-BE49-F238E27FC236}">
                <a16:creationId xmlns:a16="http://schemas.microsoft.com/office/drawing/2014/main" id="{53978DC4-5C63-284C-B8F6-6D13E48341CE}"/>
              </a:ext>
            </a:extLst>
          </p:cNvPr>
          <p:cNvSpPr>
            <a:spLocks noGrp="1"/>
          </p:cNvSpPr>
          <p:nvPr>
            <p:ph idx="1"/>
          </p:nvPr>
        </p:nvSpPr>
        <p:spPr/>
        <p:txBody>
          <a:bodyPr/>
          <a:lstStyle/>
          <a:p>
            <a:r>
              <a:rPr lang="en-US" dirty="0"/>
              <a:t>Read both Economist articles and the related papers (ideally paper first, then article)</a:t>
            </a:r>
          </a:p>
          <a:p>
            <a:pPr marL="0" indent="0">
              <a:buNone/>
            </a:pPr>
            <a:endParaRPr lang="en-CA" dirty="0"/>
          </a:p>
          <a:p>
            <a:r>
              <a:rPr lang="en-CA" dirty="0"/>
              <a:t>Think about which two discussions you wish to lead</a:t>
            </a:r>
          </a:p>
          <a:p>
            <a:endParaRPr lang="en-CA" dirty="0"/>
          </a:p>
          <a:p>
            <a:r>
              <a:rPr lang="en-US" dirty="0"/>
              <a:t>Read </a:t>
            </a:r>
            <a:r>
              <a:rPr lang="en-CA" dirty="0" err="1"/>
              <a:t>Chp</a:t>
            </a:r>
            <a:r>
              <a:rPr lang="en-CA" dirty="0"/>
              <a:t> 2 Patterns of Biological Diversity</a:t>
            </a:r>
          </a:p>
        </p:txBody>
      </p:sp>
    </p:spTree>
    <p:extLst>
      <p:ext uri="{BB962C8B-B14F-4D97-AF65-F5344CB8AC3E}">
        <p14:creationId xmlns:p14="http://schemas.microsoft.com/office/powerpoint/2010/main" val="2134479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4C17C-A280-4043-8E6B-3DDE83D7AA15}"/>
              </a:ext>
            </a:extLst>
          </p:cNvPr>
          <p:cNvSpPr>
            <a:spLocks noGrp="1"/>
          </p:cNvSpPr>
          <p:nvPr>
            <p:ph type="title"/>
          </p:nvPr>
        </p:nvSpPr>
        <p:spPr/>
        <p:txBody>
          <a:bodyPr>
            <a:normAutofit/>
          </a:bodyPr>
          <a:lstStyle/>
          <a:p>
            <a:r>
              <a:rPr lang="en-US" dirty="0"/>
              <a:t>What to do for next class</a:t>
            </a:r>
          </a:p>
        </p:txBody>
      </p:sp>
      <p:sp>
        <p:nvSpPr>
          <p:cNvPr id="3" name="Content Placeholder 2">
            <a:extLst>
              <a:ext uri="{FF2B5EF4-FFF2-40B4-BE49-F238E27FC236}">
                <a16:creationId xmlns:a16="http://schemas.microsoft.com/office/drawing/2014/main" id="{53978DC4-5C63-284C-B8F6-6D13E48341CE}"/>
              </a:ext>
            </a:extLst>
          </p:cNvPr>
          <p:cNvSpPr>
            <a:spLocks noGrp="1"/>
          </p:cNvSpPr>
          <p:nvPr>
            <p:ph idx="1"/>
          </p:nvPr>
        </p:nvSpPr>
        <p:spPr/>
        <p:txBody>
          <a:bodyPr/>
          <a:lstStyle/>
          <a:p>
            <a:r>
              <a:rPr lang="en-US" dirty="0"/>
              <a:t>Read both Economist articles and the related papers (ideally paper first, then article)</a:t>
            </a:r>
          </a:p>
          <a:p>
            <a:endParaRPr lang="en-US" dirty="0"/>
          </a:p>
        </p:txBody>
      </p:sp>
      <p:pic>
        <p:nvPicPr>
          <p:cNvPr id="5" name="Picture 4">
            <a:extLst>
              <a:ext uri="{FF2B5EF4-FFF2-40B4-BE49-F238E27FC236}">
                <a16:creationId xmlns:a16="http://schemas.microsoft.com/office/drawing/2014/main" id="{0413CD76-7247-DB43-A91E-B7E9618D486A}"/>
              </a:ext>
            </a:extLst>
          </p:cNvPr>
          <p:cNvPicPr>
            <a:picLocks noChangeAspect="1"/>
          </p:cNvPicPr>
          <p:nvPr/>
        </p:nvPicPr>
        <p:blipFill rotWithShape="1">
          <a:blip r:embed="rId2"/>
          <a:srcRect t="5206"/>
          <a:stretch/>
        </p:blipFill>
        <p:spPr>
          <a:xfrm>
            <a:off x="250953" y="3276600"/>
            <a:ext cx="8874512" cy="2874277"/>
          </a:xfrm>
          <a:prstGeom prst="rect">
            <a:avLst/>
          </a:prstGeom>
        </p:spPr>
      </p:pic>
    </p:spTree>
    <p:extLst>
      <p:ext uri="{BB962C8B-B14F-4D97-AF65-F5344CB8AC3E}">
        <p14:creationId xmlns:p14="http://schemas.microsoft.com/office/powerpoint/2010/main" val="31341519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2295</TotalTime>
  <Words>1442</Words>
  <Application>Microsoft Macintosh PowerPoint</Application>
  <PresentationFormat>On-screen Show (4:3)</PresentationFormat>
  <Paragraphs>194</Paragraphs>
  <Slides>38</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Calibri</vt:lpstr>
      <vt:lpstr>Office Theme</vt:lpstr>
      <vt:lpstr>BISC 830 Community Ecology and Macroecology Course Logistics</vt:lpstr>
      <vt:lpstr>BISC 830 Community Ecology and Macroecology Course Logistics</vt:lpstr>
      <vt:lpstr>PowerPoint Presentation</vt:lpstr>
      <vt:lpstr>PowerPoint Presentation</vt:lpstr>
      <vt:lpstr>Plan for today</vt:lpstr>
      <vt:lpstr>Introductions</vt:lpstr>
      <vt:lpstr>When to meet</vt:lpstr>
      <vt:lpstr>What to do for next class</vt:lpstr>
      <vt:lpstr>What to do for next class</vt:lpstr>
      <vt:lpstr>What’s this Economist assignment all about?</vt:lpstr>
      <vt:lpstr>PowerPoint Presentation</vt:lpstr>
      <vt:lpstr>Main things in here</vt:lpstr>
      <vt:lpstr>What to do for next class</vt:lpstr>
      <vt:lpstr>PowerPoint Presentation</vt:lpstr>
      <vt:lpstr>PowerPoint Presentation</vt:lpstr>
      <vt:lpstr>What to do for next class</vt:lpstr>
      <vt:lpstr>Where can I find the book</vt:lpstr>
      <vt:lpstr>Fin</vt:lpstr>
      <vt:lpstr>PowerPoint Presentation</vt:lpstr>
      <vt:lpstr>PowerPoint Presentation</vt:lpstr>
      <vt:lpstr>Introduction</vt:lpstr>
      <vt:lpstr>Overview</vt:lpstr>
      <vt:lpstr>Course format</vt:lpstr>
      <vt:lpstr>Course structure</vt:lpstr>
      <vt:lpstr>Course structure</vt:lpstr>
      <vt:lpstr>First lecture next week</vt:lpstr>
      <vt:lpstr>Breaking it down</vt:lpstr>
      <vt:lpstr>Why do you read &amp; how do you read</vt:lpstr>
      <vt:lpstr>How to read</vt:lpstr>
      <vt:lpstr>The Big Questions,  from Little and Parker </vt:lpstr>
      <vt:lpstr>Reading process</vt:lpstr>
      <vt:lpstr>What makes a summary effective?</vt:lpstr>
      <vt:lpstr>The role of the Discussion Leader</vt:lpstr>
      <vt:lpstr>3-5 questions</vt:lpstr>
      <vt:lpstr>Weekly (ish) assignment:  summarize one contemporary paper in 500 words</vt:lpstr>
      <vt:lpstr>The TREE Forum paper</vt:lpstr>
      <vt:lpstr>Mark Breakdown</vt:lpstr>
      <vt:lpstr>PowerPoint Presentation</vt:lpstr>
    </vt:vector>
  </TitlesOfParts>
  <Company>SFU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Nick Dulvy</dc:creator>
  <cp:lastModifiedBy>Nicholas Dulvy</cp:lastModifiedBy>
  <cp:revision>36</cp:revision>
  <dcterms:created xsi:type="dcterms:W3CDTF">2010-12-07T18:50:14Z</dcterms:created>
  <dcterms:modified xsi:type="dcterms:W3CDTF">2021-09-09T19:55:28Z</dcterms:modified>
</cp:coreProperties>
</file>