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6" r:id="rId2"/>
    <p:sldId id="318" r:id="rId3"/>
    <p:sldId id="338" r:id="rId4"/>
    <p:sldId id="337" r:id="rId5"/>
    <p:sldId id="319" r:id="rId6"/>
    <p:sldId id="280" r:id="rId7"/>
    <p:sldId id="281" r:id="rId8"/>
    <p:sldId id="282" r:id="rId9"/>
    <p:sldId id="283" r:id="rId10"/>
    <p:sldId id="260" r:id="rId11"/>
    <p:sldId id="310" r:id="rId12"/>
    <p:sldId id="270" r:id="rId13"/>
    <p:sldId id="312" r:id="rId14"/>
    <p:sldId id="311" r:id="rId15"/>
    <p:sldId id="286" r:id="rId16"/>
    <p:sldId id="314" r:id="rId17"/>
    <p:sldId id="315" r:id="rId18"/>
    <p:sldId id="340" r:id="rId19"/>
    <p:sldId id="263" r:id="rId20"/>
    <p:sldId id="272" r:id="rId21"/>
    <p:sldId id="288" r:id="rId22"/>
    <p:sldId id="273" r:id="rId23"/>
    <p:sldId id="292" r:id="rId24"/>
    <p:sldId id="305" r:id="rId25"/>
    <p:sldId id="306" r:id="rId26"/>
    <p:sldId id="308" r:id="rId27"/>
    <p:sldId id="323" r:id="rId28"/>
    <p:sldId id="322" r:id="rId29"/>
    <p:sldId id="334" r:id="rId30"/>
    <p:sldId id="325" r:id="rId31"/>
    <p:sldId id="326" r:id="rId32"/>
    <p:sldId id="329" r:id="rId33"/>
    <p:sldId id="330" r:id="rId34"/>
    <p:sldId id="332" r:id="rId35"/>
    <p:sldId id="331" r:id="rId36"/>
    <p:sldId id="327" r:id="rId37"/>
    <p:sldId id="328" r:id="rId38"/>
    <p:sldId id="336" r:id="rId39"/>
    <p:sldId id="333" r:id="rId40"/>
    <p:sldId id="339" r:id="rId41"/>
    <p:sldId id="317" r:id="rId42"/>
    <p:sldId id="320" r:id="rId43"/>
    <p:sldId id="257" r:id="rId44"/>
    <p:sldId id="295" r:id="rId45"/>
    <p:sldId id="279" r:id="rId46"/>
    <p:sldId id="278" r:id="rId47"/>
    <p:sldId id="26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2CB"/>
    <a:srgbClr val="AE4947"/>
    <a:srgbClr val="6196B9"/>
    <a:srgbClr val="CA8478"/>
    <a:srgbClr val="8EAA8F"/>
    <a:srgbClr val="F4C883"/>
    <a:srgbClr val="CA02F9"/>
    <a:srgbClr val="7C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7"/>
    <p:restoredTop sz="93431"/>
  </p:normalViewPr>
  <p:slideViewPr>
    <p:cSldViewPr snapToGrid="0" snapToObjects="1">
      <p:cViewPr varScale="1">
        <p:scale>
          <a:sx n="180" d="100"/>
          <a:sy n="180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07134-BB82-5C40-A005-13DB53988C7F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9496-D494-3348-B145-DCABDF82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Millennium Ecosystem Assessment definition, Mace et al.</a:t>
            </a:r>
          </a:p>
          <a:p>
            <a:pPr defTabSz="966612" eaLnBrk="1" hangingPunct="1">
              <a:spcBef>
                <a:spcPct val="0"/>
              </a:spcBef>
              <a:defRPr/>
            </a:pPr>
            <a:r>
              <a:rPr lang="en-US" sz="1300" dirty="0"/>
              <a:t>Mace, G., </a:t>
            </a:r>
            <a:r>
              <a:rPr lang="en-US" sz="1300" dirty="0" err="1"/>
              <a:t>Masundire</a:t>
            </a:r>
            <a:r>
              <a:rPr lang="en-US" sz="1300" dirty="0"/>
              <a:t>, H., Baillie, J., Ricketts, T., &amp; Brooks, T. (2005). Biodiversity. In Ecosystems and Human Well-being: Current State and Trends: Findings of the Condition and Trends Working Group (</a:t>
            </a:r>
            <a:r>
              <a:rPr lang="en-US" sz="1300" dirty="0" err="1"/>
              <a:t>eds</a:t>
            </a:r>
            <a:r>
              <a:rPr lang="en-US" sz="1300" dirty="0"/>
              <a:t> R. Hassan, R. </a:t>
            </a:r>
            <a:r>
              <a:rPr lang="en-US" sz="1300" dirty="0" err="1"/>
              <a:t>Scholes</a:t>
            </a:r>
            <a:r>
              <a:rPr lang="en-US" sz="1300" dirty="0"/>
              <a:t> &amp; N. Ash), pp. 77-122. Island Press, Washington D. C.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E051D-6B64-48B5-AF97-C5E3AD542F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AA4845D-6FED-3E41-A1DC-11DDB7225893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15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21 century – projected extinction rates under various scenarios  e/MSY  extinctions per million species years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ACB9147-636A-4943-B869-42D8FEBBF1CD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80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E9496-D494-3348-B145-DCABDF829F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4B52-5575-8C4C-BDF6-DB8DDEA66A68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1D74-1617-A941-9E55-4ACDC95D5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Biodiversity &amp; Ecosystem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BISC 830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4919472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 know that it has been experimentally shown that a plot of land will yield a greater weight if sown with several species and genera of grasses, than if sown with only two or three species.” Darwin &amp; Wallace 1858</a:t>
            </a:r>
          </a:p>
        </p:txBody>
      </p:sp>
    </p:spTree>
    <p:extLst>
      <p:ext uri="{BB962C8B-B14F-4D97-AF65-F5344CB8AC3E}">
        <p14:creationId xmlns:p14="http://schemas.microsoft.com/office/powerpoint/2010/main" val="202763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mechanisms underlying this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Facilitation </a:t>
            </a:r>
            <a:r>
              <a:rPr lang="en-US" sz="2400" dirty="0"/>
              <a:t>presence of one species enhance performance of another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Niche complementarity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Species selection (the statistical sampling effect)</a:t>
            </a:r>
          </a:p>
          <a:p>
            <a:pPr marL="457200" lvl="1" indent="0">
              <a:buNone/>
            </a:pPr>
            <a:r>
              <a:rPr lang="en-US" dirty="0"/>
              <a:t>More species-rich communities are more likely to contain more-productive species that come to dominate the community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9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919ECD-C5E5-054C-AD92-E01466EEC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 b="-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en-US" sz="3150" dirty="0"/>
              <a:t>1. Facilitation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21" y="4277679"/>
            <a:ext cx="3444766" cy="19648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75" dirty="0"/>
              <a:t>Some species alleviate environmental conditions or provide a resource for other species, e.g. legumes </a:t>
            </a:r>
            <a:r>
              <a:rPr lang="en-US" sz="1575" dirty="0" err="1"/>
              <a:t>harbour</a:t>
            </a:r>
            <a:r>
              <a:rPr lang="en-US" sz="1575" dirty="0"/>
              <a:t> nitrogen-fixing </a:t>
            </a:r>
            <a:r>
              <a:rPr lang="en-US" sz="1575" i="1" dirty="0"/>
              <a:t>Rhizobia</a:t>
            </a:r>
            <a:r>
              <a:rPr lang="en-US" sz="1575" dirty="0"/>
              <a:t> bacterial nodules</a:t>
            </a:r>
          </a:p>
          <a:p>
            <a:pPr marL="0" indent="0">
              <a:buNone/>
            </a:pP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val="206141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Niche Complementarity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068"/>
          <a:stretch/>
        </p:blipFill>
        <p:spPr>
          <a:xfrm>
            <a:off x="69560" y="1351566"/>
            <a:ext cx="5009509" cy="3258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351" y="1433393"/>
            <a:ext cx="3533730" cy="3625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608" y="1993375"/>
            <a:ext cx="743608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958" y="3374538"/>
            <a:ext cx="714000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866" y="4124780"/>
            <a:ext cx="615484" cy="36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668" y="5188087"/>
            <a:ext cx="8102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Mixtures of species with LOW niche overlap (large difference in their resource requirements) should have a greater impact on ecosystem functioning △EF, i.e. difference between mean </a:t>
            </a:r>
            <a:r>
              <a:rPr lang="en-US" u="sng" dirty="0"/>
              <a:t>exp</a:t>
            </a:r>
            <a:r>
              <a:rPr lang="en-US" dirty="0"/>
              <a:t>ectation [XY] and </a:t>
            </a:r>
            <a:r>
              <a:rPr lang="en-US" u="sng" dirty="0"/>
              <a:t>obs</a:t>
            </a:r>
            <a:r>
              <a:rPr lang="en-US" dirty="0"/>
              <a:t>erved [XY]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C2B8A-4FB1-B877-AAB8-D5E2598FE05E}"/>
              </a:ext>
            </a:extLst>
          </p:cNvPr>
          <p:cNvSpPr txBox="1"/>
          <p:nvPr/>
        </p:nvSpPr>
        <p:spPr>
          <a:xfrm>
            <a:off x="412668" y="6204245"/>
            <a:ext cx="497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Expectation for mixture is average of monocultures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E2D46-395C-1F39-3B02-0FC5A683F7E8}"/>
              </a:ext>
            </a:extLst>
          </p:cNvPr>
          <p:cNvSpPr txBox="1"/>
          <p:nvPr/>
        </p:nvSpPr>
        <p:spPr>
          <a:xfrm>
            <a:off x="7050958" y="1983423"/>
            <a:ext cx="1184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niche </a:t>
            </a:r>
          </a:p>
          <a:p>
            <a:pPr algn="ctr"/>
            <a:r>
              <a:rPr lang="en-US" dirty="0"/>
              <a:t>overlap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95B494-2B60-6EA3-FA32-D64F9D5B5E6F}"/>
              </a:ext>
            </a:extLst>
          </p:cNvPr>
          <p:cNvSpPr txBox="1"/>
          <p:nvPr/>
        </p:nvSpPr>
        <p:spPr>
          <a:xfrm>
            <a:off x="7923363" y="371735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03442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TextBox 20"/>
          <p:cNvSpPr txBox="1">
            <a:spLocks noChangeArrowheads="1"/>
          </p:cNvSpPr>
          <p:nvPr/>
        </p:nvSpPr>
        <p:spPr bwMode="auto">
          <a:xfrm>
            <a:off x="3928154" y="2362200"/>
            <a:ext cx="49110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EFFECT = </a:t>
            </a:r>
            <a:r>
              <a:rPr lang="en-US" dirty="0" err="1">
                <a:latin typeface="+mn-lt"/>
              </a:rPr>
              <a:t>LRm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Log(All)-Log(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best performing species</a:t>
            </a:r>
            <a:r>
              <a:rPr lang="en-US" dirty="0">
                <a:latin typeface="+mn-lt"/>
              </a:rPr>
              <a:t>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When </a:t>
            </a:r>
            <a:r>
              <a:rPr lang="en-US" dirty="0" err="1">
                <a:latin typeface="+mn-lt"/>
              </a:rPr>
              <a:t>LRm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&gt;</a:t>
            </a:r>
            <a:r>
              <a:rPr lang="en-US" dirty="0">
                <a:latin typeface="+mn-lt"/>
              </a:rPr>
              <a:t>   0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Increase is due to </a:t>
            </a:r>
            <a:r>
              <a:rPr lang="en-US" u="sng" dirty="0">
                <a:latin typeface="+mn-lt"/>
              </a:rPr>
              <a:t>complementarity</a:t>
            </a:r>
            <a:r>
              <a:rPr lang="en-US" dirty="0">
                <a:latin typeface="+mn-lt"/>
              </a:rPr>
              <a:t> or </a:t>
            </a:r>
            <a:r>
              <a:rPr lang="en-US" u="sng" dirty="0">
                <a:latin typeface="+mn-lt"/>
              </a:rPr>
              <a:t>facilitation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91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D1A8D25-95AB-8342-A1B4-BF27A3AAF992}" type="slidenum">
              <a:rPr lang="en-US" sz="1400">
                <a:latin typeface="+mn-lt"/>
              </a:rPr>
              <a:pPr/>
              <a:t>13</a:t>
            </a:fld>
            <a:endParaRPr lang="en-US" sz="1400">
              <a:latin typeface="+mn-lt"/>
            </a:endParaRPr>
          </a:p>
        </p:txBody>
      </p:sp>
      <p:cxnSp>
        <p:nvCxnSpPr>
          <p:cNvPr id="49155" name="Straight Connector 7"/>
          <p:cNvCxnSpPr>
            <a:cxnSpLocks noChangeShapeType="1"/>
          </p:cNvCxnSpPr>
          <p:nvPr/>
        </p:nvCxnSpPr>
        <p:spPr bwMode="auto">
          <a:xfrm>
            <a:off x="914400" y="5334000"/>
            <a:ext cx="2438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748453" y="5965370"/>
            <a:ext cx="2270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Species Richness</a:t>
            </a:r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 rot="-5400000">
            <a:off x="-1060450" y="3956050"/>
            <a:ext cx="304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Property or service</a:t>
            </a: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1066800" y="5486400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1              All   	</a:t>
            </a:r>
          </a:p>
        </p:txBody>
      </p:sp>
      <p:sp>
        <p:nvSpPr>
          <p:cNvPr id="49159" name="Oval 14"/>
          <p:cNvSpPr>
            <a:spLocks noChangeArrowheads="1"/>
          </p:cNvSpPr>
          <p:nvPr/>
        </p:nvSpPr>
        <p:spPr bwMode="auto">
          <a:xfrm>
            <a:off x="1143000" y="411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Oval 15"/>
          <p:cNvSpPr>
            <a:spLocks noChangeArrowheads="1"/>
          </p:cNvSpPr>
          <p:nvPr/>
        </p:nvSpPr>
        <p:spPr bwMode="auto">
          <a:xfrm>
            <a:off x="2307771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1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-189706" y="4228306"/>
            <a:ext cx="22098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164" name="TextBox 21"/>
          <p:cNvSpPr txBox="1">
            <a:spLocks noChangeArrowheads="1"/>
          </p:cNvSpPr>
          <p:nvPr/>
        </p:nvSpPr>
        <p:spPr bwMode="auto">
          <a:xfrm>
            <a:off x="5454630" y="2269211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^</a:t>
            </a:r>
          </a:p>
        </p:txBody>
      </p:sp>
      <p:sp>
        <p:nvSpPr>
          <p:cNvPr id="49165" name="Oval 15"/>
          <p:cNvSpPr>
            <a:spLocks noChangeArrowheads="1"/>
          </p:cNvSpPr>
          <p:nvPr/>
        </p:nvSpPr>
        <p:spPr bwMode="auto">
          <a:xfrm>
            <a:off x="1143000" y="480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Oval 15"/>
          <p:cNvSpPr>
            <a:spLocks noChangeArrowheads="1"/>
          </p:cNvSpPr>
          <p:nvPr/>
        </p:nvSpPr>
        <p:spPr bwMode="auto">
          <a:xfrm>
            <a:off x="1143000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11430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Oval 15"/>
          <p:cNvSpPr>
            <a:spLocks noChangeArrowheads="1"/>
          </p:cNvSpPr>
          <p:nvPr/>
        </p:nvSpPr>
        <p:spPr bwMode="auto">
          <a:xfrm>
            <a:off x="11430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041413" y="3348037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^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2A1D87-8E49-3548-992D-7DB1BB05D500}"/>
              </a:ext>
            </a:extLst>
          </p:cNvPr>
          <p:cNvCxnSpPr/>
          <p:nvPr/>
        </p:nvCxnSpPr>
        <p:spPr>
          <a:xfrm>
            <a:off x="914400" y="3712029"/>
            <a:ext cx="2438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">
            <a:extLst>
              <a:ext uri="{FF2B5EF4-FFF2-40B4-BE49-F238E27FC236}">
                <a16:creationId xmlns:a16="http://schemas.microsoft.com/office/drawing/2014/main" id="{80E506D2-91FE-7041-9417-E86F898E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7" y="355313"/>
            <a:ext cx="65598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Greenhouse study --- Evidence for </a:t>
            </a:r>
          </a:p>
          <a:p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complementarity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facilitation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202567-70A2-090C-CFC7-C41233A7513B}"/>
              </a:ext>
            </a:extLst>
          </p:cNvPr>
          <p:cNvSpPr txBox="1"/>
          <p:nvPr/>
        </p:nvSpPr>
        <p:spPr>
          <a:xfrm rot="18961680">
            <a:off x="699402" y="2402177"/>
            <a:ext cx="302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Species grown in monoculture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34A55-4D60-9995-C881-E81E5C9511D0}"/>
              </a:ext>
            </a:extLst>
          </p:cNvPr>
          <p:cNvSpPr txBox="1"/>
          <p:nvPr/>
        </p:nvSpPr>
        <p:spPr>
          <a:xfrm rot="18961680">
            <a:off x="2216182" y="2768583"/>
            <a:ext cx="17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Polyculture of all</a:t>
            </a:r>
          </a:p>
        </p:txBody>
      </p:sp>
    </p:spTree>
    <p:extLst>
      <p:ext uri="{BB962C8B-B14F-4D97-AF65-F5344CB8AC3E}">
        <p14:creationId xmlns:p14="http://schemas.microsoft.com/office/powerpoint/2010/main" val="153159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DEFBBA-D873-7441-99D4-66EE8BCC1877}"/>
              </a:ext>
            </a:extLst>
          </p:cNvPr>
          <p:cNvCxnSpPr/>
          <p:nvPr/>
        </p:nvCxnSpPr>
        <p:spPr>
          <a:xfrm>
            <a:off x="914400" y="3712029"/>
            <a:ext cx="2438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279B22-C28A-6145-82F8-9FB204E289F5}" type="slidenum">
              <a:rPr lang="en-US" sz="1400"/>
              <a:pPr/>
              <a:t>14</a:t>
            </a:fld>
            <a:endParaRPr lang="en-US" sz="1400"/>
          </a:p>
        </p:txBody>
      </p:sp>
      <p:cxnSp>
        <p:nvCxnSpPr>
          <p:cNvPr id="48131" name="Straight Connector 7"/>
          <p:cNvCxnSpPr>
            <a:cxnSpLocks noChangeShapeType="1"/>
          </p:cNvCxnSpPr>
          <p:nvPr/>
        </p:nvCxnSpPr>
        <p:spPr bwMode="auto">
          <a:xfrm>
            <a:off x="914400" y="5334000"/>
            <a:ext cx="24384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32" name="TextBox 10"/>
          <p:cNvSpPr txBox="1">
            <a:spLocks noChangeArrowheads="1"/>
          </p:cNvSpPr>
          <p:nvPr/>
        </p:nvSpPr>
        <p:spPr bwMode="auto">
          <a:xfrm>
            <a:off x="762000" y="5943600"/>
            <a:ext cx="2270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Species Richness</a:t>
            </a:r>
          </a:p>
        </p:txBody>
      </p:sp>
      <p:sp>
        <p:nvSpPr>
          <p:cNvPr id="48133" name="TextBox 11"/>
          <p:cNvSpPr txBox="1">
            <a:spLocks noChangeArrowheads="1"/>
          </p:cNvSpPr>
          <p:nvPr/>
        </p:nvSpPr>
        <p:spPr bwMode="auto">
          <a:xfrm rot="-5400000">
            <a:off x="-1060450" y="3956050"/>
            <a:ext cx="304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Property or service</a:t>
            </a:r>
          </a:p>
        </p:txBody>
      </p:sp>
      <p:sp>
        <p:nvSpPr>
          <p:cNvPr id="48134" name="TextBox 12"/>
          <p:cNvSpPr txBox="1">
            <a:spLocks noChangeArrowheads="1"/>
          </p:cNvSpPr>
          <p:nvPr/>
        </p:nvSpPr>
        <p:spPr bwMode="auto">
          <a:xfrm>
            <a:off x="1066800" y="5486400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latin typeface="+mn-lt"/>
              </a:rPr>
              <a:t>1              All   	</a:t>
            </a:r>
          </a:p>
        </p:txBody>
      </p:sp>
      <p:sp>
        <p:nvSpPr>
          <p:cNvPr id="48135" name="Oval 14"/>
          <p:cNvSpPr>
            <a:spLocks noChangeArrowheads="1"/>
          </p:cNvSpPr>
          <p:nvPr/>
        </p:nvSpPr>
        <p:spPr bwMode="auto">
          <a:xfrm>
            <a:off x="11430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6" name="Oval 15"/>
          <p:cNvSpPr>
            <a:spLocks noChangeArrowheads="1"/>
          </p:cNvSpPr>
          <p:nvPr/>
        </p:nvSpPr>
        <p:spPr bwMode="auto">
          <a:xfrm>
            <a:off x="2351314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8137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-189706" y="4228306"/>
            <a:ext cx="22098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139" name="TextBox 20"/>
          <p:cNvSpPr txBox="1">
            <a:spLocks noChangeArrowheads="1"/>
          </p:cNvSpPr>
          <p:nvPr/>
        </p:nvSpPr>
        <p:spPr bwMode="auto">
          <a:xfrm>
            <a:off x="4648200" y="2362200"/>
            <a:ext cx="419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EFFECT = </a:t>
            </a:r>
            <a:r>
              <a:rPr lang="en-US" dirty="0" err="1">
                <a:latin typeface="+mn-lt"/>
              </a:rPr>
              <a:t>LRm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Log(All)-Log(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best 1</a:t>
            </a:r>
            <a:r>
              <a:rPr lang="en-US" dirty="0">
                <a:latin typeface="+mn-lt"/>
              </a:rPr>
              <a:t>)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</a:t>
            </a:r>
            <a:r>
              <a:rPr lang="en-US" dirty="0" err="1">
                <a:latin typeface="+mn-lt"/>
              </a:rPr>
              <a:t>LRm</a:t>
            </a:r>
            <a:r>
              <a:rPr lang="en-US" dirty="0">
                <a:latin typeface="+mn-lt"/>
              </a:rPr>
              <a:t> =   0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Increase is due to sampling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Function increases with diversity because the chance of having an </a:t>
            </a:r>
            <a:r>
              <a:rPr lang="en-US" i="1" dirty="0">
                <a:latin typeface="+mn-lt"/>
              </a:rPr>
              <a:t>effective</a:t>
            </a:r>
            <a:r>
              <a:rPr lang="en-US" dirty="0">
                <a:latin typeface="+mn-lt"/>
              </a:rPr>
              <a:t> species increases</a:t>
            </a:r>
          </a:p>
          <a:p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48140" name="TextBox 21"/>
          <p:cNvSpPr txBox="1">
            <a:spLocks noChangeArrowheads="1"/>
          </p:cNvSpPr>
          <p:nvPr/>
        </p:nvSpPr>
        <p:spPr bwMode="auto">
          <a:xfrm>
            <a:off x="6147816" y="2331720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/>
              <a:t>^</a:t>
            </a:r>
          </a:p>
        </p:txBody>
      </p:sp>
      <p:sp>
        <p:nvSpPr>
          <p:cNvPr id="48141" name="TextBox 21"/>
          <p:cNvSpPr txBox="1">
            <a:spLocks noChangeArrowheads="1"/>
          </p:cNvSpPr>
          <p:nvPr/>
        </p:nvSpPr>
        <p:spPr bwMode="auto">
          <a:xfrm>
            <a:off x="5178552" y="3356992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^</a:t>
            </a:r>
          </a:p>
        </p:txBody>
      </p:sp>
      <p:sp>
        <p:nvSpPr>
          <p:cNvPr id="48142" name="Oval 15"/>
          <p:cNvSpPr>
            <a:spLocks noChangeArrowheads="1"/>
          </p:cNvSpPr>
          <p:nvPr/>
        </p:nvSpPr>
        <p:spPr bwMode="auto">
          <a:xfrm>
            <a:off x="11430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11430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11430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Oval 15"/>
          <p:cNvSpPr>
            <a:spLocks noChangeArrowheads="1"/>
          </p:cNvSpPr>
          <p:nvPr/>
        </p:nvSpPr>
        <p:spPr bwMode="auto">
          <a:xfrm>
            <a:off x="11430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2FA2C2E-15F9-F941-8947-566DF0A27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7" y="355313"/>
            <a:ext cx="75873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+mn-lt"/>
              </a:rPr>
              <a:t>Greenhouse study --- Evidence for </a:t>
            </a:r>
            <a:r>
              <a:rPr lang="en-US" sz="3200" u="sng" dirty="0">
                <a:latin typeface="+mn-lt"/>
              </a:rPr>
              <a:t>statistical </a:t>
            </a:r>
            <a:br>
              <a:rPr lang="en-US" sz="3200" u="sng" dirty="0">
                <a:latin typeface="+mn-lt"/>
              </a:rPr>
            </a:br>
            <a:r>
              <a:rPr lang="en-US" sz="3200" u="sng" dirty="0">
                <a:latin typeface="+mn-lt"/>
              </a:rPr>
              <a:t>sampling effects</a:t>
            </a:r>
          </a:p>
        </p:txBody>
      </p:sp>
    </p:spTree>
    <p:extLst>
      <p:ext uri="{BB962C8B-B14F-4D97-AF65-F5344CB8AC3E}">
        <p14:creationId xmlns:p14="http://schemas.microsoft.com/office/powerpoint/2010/main" val="111235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74" y="1410065"/>
            <a:ext cx="4748390" cy="54628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122" y="84502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Metaanalysis of 111 field, greenhouse and laboratory experiments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6550437" y="4141478"/>
            <a:ext cx="36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^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00F080-9799-0448-A201-C9F2E1B05DE4}"/>
              </a:ext>
            </a:extLst>
          </p:cNvPr>
          <p:cNvGrpSpPr/>
          <p:nvPr/>
        </p:nvGrpSpPr>
        <p:grpSpPr>
          <a:xfrm>
            <a:off x="6358128" y="741194"/>
            <a:ext cx="2694432" cy="6460099"/>
            <a:chOff x="6358128" y="741194"/>
            <a:chExt cx="2694432" cy="6460099"/>
          </a:xfrm>
        </p:grpSpPr>
        <p:sp>
          <p:nvSpPr>
            <p:cNvPr id="5" name="TextBox 4"/>
            <p:cNvSpPr txBox="1"/>
            <p:nvPr/>
          </p:nvSpPr>
          <p:spPr>
            <a:xfrm>
              <a:off x="6358128" y="1014984"/>
              <a:ext cx="2694432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LRm</a:t>
              </a:r>
              <a:r>
                <a:rPr lang="en-US" dirty="0"/>
                <a:t> = mean value of most species-rich </a:t>
              </a:r>
              <a:r>
                <a:rPr lang="en-US" u="sng" dirty="0"/>
                <a:t>poly</a:t>
              </a:r>
              <a:r>
                <a:rPr lang="en-US" dirty="0"/>
                <a:t>culture divided by MEAN of those species in </a:t>
              </a:r>
              <a:r>
                <a:rPr lang="en-US" u="sng" dirty="0"/>
                <a:t>mon</a:t>
              </a:r>
              <a:r>
                <a:rPr lang="en-US" dirty="0"/>
                <a:t>oculture</a:t>
              </a:r>
            </a:p>
            <a:p>
              <a:r>
                <a:rPr lang="en-US" dirty="0" err="1"/>
                <a:t>LRm</a:t>
              </a:r>
              <a:r>
                <a:rPr lang="en-US" dirty="0"/>
                <a:t> &gt; 0 indicates more diverse polycultures achieve higher standing stock/resource depletion.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err="1"/>
                <a:t>LRm</a:t>
              </a:r>
              <a:r>
                <a:rPr lang="en-US" dirty="0"/>
                <a:t>  = mean value of most species-rich </a:t>
              </a:r>
              <a:r>
                <a:rPr lang="en-US" u="sng" dirty="0"/>
                <a:t>poly</a:t>
              </a:r>
              <a:r>
                <a:rPr lang="en-US" dirty="0"/>
                <a:t>culture divided by the  </a:t>
              </a:r>
              <a:r>
                <a:rPr lang="en-US" b="1" dirty="0"/>
                <a:t>best species </a:t>
              </a:r>
              <a:r>
                <a:rPr lang="en-US" dirty="0"/>
                <a:t>- with the highest (lowest) value in </a:t>
              </a:r>
              <a:r>
                <a:rPr lang="en-US" u="sng" dirty="0"/>
                <a:t>mono</a:t>
              </a:r>
              <a:r>
                <a:rPr lang="en-US" dirty="0"/>
                <a:t>culture. Zero means polycultures no better than the best monocultured species.</a:t>
              </a:r>
            </a:p>
            <a:p>
              <a:endParaRPr lang="en-US" dirty="0"/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583095" y="741194"/>
              <a:ext cx="3635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_</a:t>
              </a:r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5675797D-1806-EE4F-A73E-D42326A79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749" y="1829768"/>
              <a:ext cx="3635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93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A7BAC3A-5241-734E-89E2-AFC171A00C04}" type="slidenum">
              <a:rPr lang="en-US" sz="1400">
                <a:latin typeface="+mn-lt"/>
              </a:rPr>
              <a:pPr/>
              <a:t>16</a:t>
            </a:fld>
            <a:endParaRPr lang="en-US" sz="1400">
              <a:latin typeface="+mn-lt"/>
            </a:endParaRP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228600" y="304800"/>
            <a:ext cx="3281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Meta-analysis 1 revisited</a:t>
            </a:r>
          </a:p>
        </p:txBody>
      </p:sp>
      <p:sp>
        <p:nvSpPr>
          <p:cNvPr id="50179" name="TextBox 7"/>
          <p:cNvSpPr txBox="1">
            <a:spLocks noChangeArrowheads="1"/>
          </p:cNvSpPr>
          <p:nvPr/>
        </p:nvSpPr>
        <p:spPr bwMode="auto">
          <a:xfrm>
            <a:off x="0" y="6396038"/>
            <a:ext cx="25151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latin typeface="+mn-lt"/>
              </a:rPr>
              <a:t>Cardinale et al. 2006 Nature</a:t>
            </a:r>
            <a:endParaRPr lang="en-US">
              <a:latin typeface="+mn-lt"/>
            </a:endParaRPr>
          </a:p>
        </p:txBody>
      </p:sp>
      <p:pic>
        <p:nvPicPr>
          <p:cNvPr id="50180" name="Picture 10" descr="Snapshot 2008-11-19 06-14-4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5"/>
          <a:stretch>
            <a:fillRect/>
          </a:stretch>
        </p:blipFill>
        <p:spPr bwMode="auto">
          <a:xfrm>
            <a:off x="685800" y="1524000"/>
            <a:ext cx="782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 descr="Snapshot 2008-11-19 06-15-09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5092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2"/>
          <p:cNvSpPr txBox="1">
            <a:spLocks noChangeArrowheads="1"/>
          </p:cNvSpPr>
          <p:nvPr/>
        </p:nvSpPr>
        <p:spPr bwMode="auto">
          <a:xfrm>
            <a:off x="195263" y="5029200"/>
            <a:ext cx="253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50183" name="Rectangle 9"/>
          <p:cNvSpPr>
            <a:spLocks noChangeArrowheads="1"/>
          </p:cNvSpPr>
          <p:nvPr/>
        </p:nvSpPr>
        <p:spPr bwMode="auto">
          <a:xfrm>
            <a:off x="304800" y="5029200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 err="1">
                <a:cs typeface="Comic Sans MS"/>
              </a:rPr>
              <a:t>Cardinale</a:t>
            </a:r>
            <a:r>
              <a:rPr lang="en-US" sz="2000" dirty="0">
                <a:cs typeface="Comic Sans MS"/>
              </a:rPr>
              <a:t> (2006) suggests that </a:t>
            </a:r>
            <a:r>
              <a:rPr lang="en-US" sz="2000" u="sng" dirty="0">
                <a:cs typeface="Comic Sans MS"/>
              </a:rPr>
              <a:t>sampling effects </a:t>
            </a:r>
            <a:r>
              <a:rPr lang="en-US" sz="2000" dirty="0">
                <a:cs typeface="Comic Sans MS"/>
              </a:rPr>
              <a:t>are a common explanation for increased function</a:t>
            </a:r>
          </a:p>
        </p:txBody>
      </p:sp>
    </p:spTree>
    <p:extLst>
      <p:ext uri="{BB962C8B-B14F-4D97-AF65-F5344CB8AC3E}">
        <p14:creationId xmlns:p14="http://schemas.microsoft.com/office/powerpoint/2010/main" val="91433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8" y="0"/>
            <a:ext cx="48263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37" y="1556222"/>
            <a:ext cx="3274157" cy="1911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008" y="3739896"/>
            <a:ext cx="293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species selection /sampling effect dwindles over time because the the </a:t>
            </a:r>
            <a:r>
              <a:rPr lang="en-US" u="sng" dirty="0"/>
              <a:t>species that eventually dominate the mixtures are not the same species that give highest yield in monoculture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85E01-E47E-7043-86CD-09B8A549D62C}"/>
              </a:ext>
            </a:extLst>
          </p:cNvPr>
          <p:cNvSpPr txBox="1"/>
          <p:nvPr/>
        </p:nvSpPr>
        <p:spPr>
          <a:xfrm>
            <a:off x="4853209" y="209615"/>
            <a:ext cx="3601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Species selection important initially, </a:t>
            </a:r>
          </a:p>
          <a:p>
            <a:r>
              <a:rPr lang="en-US" dirty="0"/>
              <a:t>Later complementarity becomes</a:t>
            </a:r>
          </a:p>
          <a:p>
            <a:r>
              <a:rPr lang="en-US" dirty="0"/>
              <a:t>more important over time</a:t>
            </a:r>
          </a:p>
        </p:txBody>
      </p:sp>
    </p:spTree>
    <p:extLst>
      <p:ext uri="{BB962C8B-B14F-4D97-AF65-F5344CB8AC3E}">
        <p14:creationId xmlns:p14="http://schemas.microsoft.com/office/powerpoint/2010/main" val="83427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ortrait of Robert May">
            <a:extLst>
              <a:ext uri="{FF2B5EF4-FFF2-40B4-BE49-F238E27FC236}">
                <a16:creationId xmlns:a16="http://schemas.microsoft.com/office/drawing/2014/main" id="{F1B041E0-0B5A-138E-C722-2172B2E2B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r="45750" b="-2"/>
          <a:stretch/>
        </p:blipFill>
        <p:spPr bwMode="auto">
          <a:xfrm>
            <a:off x="482600" y="643467"/>
            <a:ext cx="402907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EE1E4-2DBA-E514-F278-FA9F14946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2" r="8854" b="2"/>
          <a:stretch/>
        </p:blipFill>
        <p:spPr>
          <a:xfrm>
            <a:off x="4632328" y="1034902"/>
            <a:ext cx="4351670" cy="4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Stability-diversity 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MacArthur, Elton &amp; </a:t>
            </a:r>
            <a:r>
              <a:rPr lang="en-US" dirty="0" err="1"/>
              <a:t>Odum</a:t>
            </a:r>
            <a:r>
              <a:rPr lang="en-US" dirty="0"/>
              <a:t> they argued that more diverse communities should be better buffered against species extinction, invasions &amp; perturbations</a:t>
            </a:r>
          </a:p>
          <a:p>
            <a:r>
              <a:rPr lang="en-US" dirty="0"/>
              <a:t>Bob May -- Diversity </a:t>
            </a:r>
            <a:r>
              <a:rPr lang="en-US" dirty="0" err="1"/>
              <a:t>doesn</a:t>
            </a:r>
            <a:r>
              <a:rPr lang="mr-IN" dirty="0"/>
              <a:t>’</a:t>
            </a:r>
            <a:r>
              <a:rPr lang="en-US" dirty="0"/>
              <a:t>t begat stability in network models, instead a species-rich community of competitors are less likely to return to equilibrium after perturbation</a:t>
            </a:r>
          </a:p>
          <a:p>
            <a:r>
              <a:rPr lang="en-US" dirty="0"/>
              <a:t>McCann-Rooney networks stabilized by weak interactions (e.g., 6 degrees of separation/Bacon game)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1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for this area of enquiry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Loss of biological diversity is one of the most profound and irreversible changes to globe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Reductions in diversity, and corresponding changes in species composition could alter ecological processes and functions and ultimately services essential to humanity.</a:t>
            </a:r>
          </a:p>
          <a:p>
            <a:pPr marL="0" indent="0">
              <a:buNone/>
            </a:pPr>
            <a:r>
              <a:rPr lang="en-US" dirty="0"/>
              <a:t>Three approaches / areas of enquiry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Grassland richness-function experiments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Diversity-stability / Portfolio </a:t>
            </a:r>
            <a:r>
              <a:rPr lang="en-US" dirty="0"/>
              <a:t>effects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Simulations scaling up from empirical data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0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Tilman temporal stability-diversity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Temporal stability of a species S</a:t>
            </a:r>
            <a:r>
              <a:rPr lang="en-US" baseline="-25000" dirty="0"/>
              <a:t>i</a:t>
            </a:r>
            <a:r>
              <a:rPr lang="en-US" dirty="0"/>
              <a:t> is mean abundance µ</a:t>
            </a:r>
            <a:r>
              <a:rPr lang="en-US" baseline="-25000" dirty="0"/>
              <a:t>I</a:t>
            </a:r>
            <a:r>
              <a:rPr lang="en-US" dirty="0"/>
              <a:t> divided standard deviation in abundance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>
                <a:ea typeface="Symbol" charset="2"/>
                <a:cs typeface="Symbol" charset="2"/>
              </a:rPr>
              <a:t>as </a:t>
            </a:r>
            <a:r>
              <a:rPr lang="en-US" dirty="0"/>
              <a:t>µ</a:t>
            </a:r>
            <a:r>
              <a:rPr lang="en-US" baseline="-25000" dirty="0"/>
              <a:t>I</a:t>
            </a:r>
            <a:r>
              <a:rPr lang="en-US" dirty="0"/>
              <a:t> /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baseline="-25000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Temporal stability of the total community S</a:t>
            </a:r>
            <a:r>
              <a:rPr lang="en-US" baseline="-25000" dirty="0"/>
              <a:t>T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Hence, richness can affect stability through </a:t>
            </a:r>
          </a:p>
          <a:p>
            <a:pPr marL="457200" lvl="1" indent="0">
              <a:buNone/>
            </a:pPr>
            <a:r>
              <a:rPr lang="en-US" dirty="0"/>
              <a:t>Increasing species abundance (i.e. overyielding)</a:t>
            </a:r>
          </a:p>
          <a:p>
            <a:pPr marL="457200" lvl="1" indent="0">
              <a:buNone/>
            </a:pPr>
            <a:r>
              <a:rPr lang="en-US" dirty="0"/>
              <a:t>Decreasing summed variance (i.e. Portfolio effect)</a:t>
            </a:r>
          </a:p>
          <a:p>
            <a:pPr marL="457200" lvl="1" indent="0">
              <a:buNone/>
            </a:pPr>
            <a:r>
              <a:rPr lang="en-US" dirty="0"/>
              <a:t>Decreasing summed covariance (i.e. Complementarity)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aseline="-25000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0462"/>
            <a:ext cx="9144000" cy="11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45" y="0"/>
            <a:ext cx="4953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816" y="0"/>
            <a:ext cx="510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Increasing community stability in species rich plots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8816" y="3244334"/>
            <a:ext cx="511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/>
              <a:t>…</a:t>
            </a:r>
            <a:r>
              <a:rPr lang="en-US" dirty="0"/>
              <a:t>but reduced temporal stability in individual species</a:t>
            </a:r>
          </a:p>
        </p:txBody>
      </p:sp>
    </p:spTree>
    <p:extLst>
      <p:ext uri="{BB962C8B-B14F-4D97-AF65-F5344CB8AC3E}">
        <p14:creationId xmlns:p14="http://schemas.microsoft.com/office/powerpoint/2010/main" val="118584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02"/>
            <a:ext cx="7886700" cy="1325563"/>
          </a:xfrm>
        </p:spPr>
        <p:txBody>
          <a:bodyPr/>
          <a:lstStyle/>
          <a:p>
            <a:r>
              <a:rPr lang="en-US" dirty="0"/>
              <a:t>Portfolio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9865"/>
            <a:ext cx="7886700" cy="19295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This is the reduction in stability simply due to accumulation of randomly fluctuating species (financial stocks), Schindler et al.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 is the degree to which diversity reduces variability, Moore et al., Nesbitt  et al.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8" t="39237" r="666"/>
          <a:stretch/>
        </p:blipFill>
        <p:spPr>
          <a:xfrm>
            <a:off x="0" y="4608576"/>
            <a:ext cx="8973312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34"/>
            <a:ext cx="9144000" cy="6672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" y="780288"/>
            <a:ext cx="1889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Returns to Bristol Bay are 2.2 times less variable than might be expected if comprised of </a:t>
            </a:r>
            <a:r>
              <a:rPr lang="en-US"/>
              <a:t>a single homogeneous stock</a:t>
            </a:r>
          </a:p>
        </p:txBody>
      </p:sp>
    </p:spTree>
    <p:extLst>
      <p:ext uri="{BB962C8B-B14F-4D97-AF65-F5344CB8AC3E}">
        <p14:creationId xmlns:p14="http://schemas.microsoft.com/office/powerpoint/2010/main" val="128720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751"/>
          <a:stretch/>
        </p:blipFill>
        <p:spPr>
          <a:xfrm>
            <a:off x="908050" y="850646"/>
            <a:ext cx="7199630" cy="547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64" y="5754624"/>
            <a:ext cx="6402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Anderson, S.C., et al. (2013). </a:t>
            </a:r>
          </a:p>
          <a:p>
            <a:r>
              <a:rPr lang="en-US" dirty="0"/>
              <a:t>Ecological prophets: quantifying metapopulation portfolio effects. </a:t>
            </a:r>
          </a:p>
          <a:p>
            <a:r>
              <a:rPr lang="en-US" i="1" dirty="0"/>
              <a:t>Methods in Ecology and Evolution</a:t>
            </a:r>
            <a:r>
              <a:rPr lang="en-US" dirty="0"/>
              <a:t>, 4, 971–981.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59"/>
            <a:ext cx="7251700" cy="546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3808" y="195072"/>
            <a:ext cx="2925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panel = metapopulation</a:t>
            </a:r>
          </a:p>
          <a:p>
            <a:r>
              <a:rPr lang="en-US" dirty="0"/>
              <a:t>Each line = population</a:t>
            </a:r>
          </a:p>
        </p:txBody>
      </p:sp>
    </p:spTree>
    <p:extLst>
      <p:ext uri="{BB962C8B-B14F-4D97-AF65-F5344CB8AC3E}">
        <p14:creationId xmlns:p14="http://schemas.microsoft.com/office/powerpoint/2010/main" val="159298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08248"/>
            <a:ext cx="8266176" cy="6353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6555" y="0"/>
            <a:ext cx="20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Average CV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2728" y="0"/>
            <a:ext cx="238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Mean-variance method</a:t>
            </a:r>
          </a:p>
        </p:txBody>
      </p:sp>
    </p:spTree>
    <p:extLst>
      <p:ext uri="{BB962C8B-B14F-4D97-AF65-F5344CB8AC3E}">
        <p14:creationId xmlns:p14="http://schemas.microsoft.com/office/powerpoint/2010/main" val="145830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77" y="0"/>
            <a:ext cx="6627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80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1361505"/>
            <a:ext cx="8623300" cy="47117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1237" y="231014"/>
            <a:ext cx="7886700" cy="1325563"/>
          </a:xfrm>
        </p:spPr>
        <p:txBody>
          <a:bodyPr/>
          <a:lstStyle/>
          <a:p>
            <a:r>
              <a:rPr lang="en-US" dirty="0"/>
              <a:t>Functional trait-based simulation model of BD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0350" y="6083808"/>
            <a:ext cx="870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Solan</a:t>
            </a:r>
            <a:r>
              <a:rPr lang="en-US" dirty="0"/>
              <a:t>, M., </a:t>
            </a:r>
            <a:r>
              <a:rPr lang="en-US" dirty="0" err="1"/>
              <a:t>Cardinale</a:t>
            </a:r>
            <a:r>
              <a:rPr lang="en-US" dirty="0"/>
              <a:t>, B.J., Downing, A.L., </a:t>
            </a:r>
            <a:r>
              <a:rPr lang="en-US" dirty="0" err="1"/>
              <a:t>Engelhardt</a:t>
            </a:r>
            <a:r>
              <a:rPr lang="en-US" dirty="0"/>
              <a:t>, K.A.M., </a:t>
            </a:r>
            <a:r>
              <a:rPr lang="en-US" dirty="0" err="1"/>
              <a:t>Ruesink</a:t>
            </a:r>
            <a:r>
              <a:rPr lang="en-US" dirty="0"/>
              <a:t>, J.L. &amp; Srivastava, D.S. </a:t>
            </a:r>
          </a:p>
          <a:p>
            <a:r>
              <a:rPr lang="en-US" dirty="0"/>
              <a:t>(2004). Extinction and ecosystem function in the marine benthos. </a:t>
            </a:r>
            <a:r>
              <a:rPr lang="en-US" i="1" dirty="0"/>
              <a:t>Science</a:t>
            </a:r>
            <a:r>
              <a:rPr lang="en-US" dirty="0"/>
              <a:t>, 306, 1177</a:t>
            </a:r>
          </a:p>
        </p:txBody>
      </p:sp>
    </p:spTree>
    <p:extLst>
      <p:ext uri="{BB962C8B-B14F-4D97-AF65-F5344CB8AC3E}">
        <p14:creationId xmlns:p14="http://schemas.microsoft.com/office/powerpoint/2010/main" val="1237783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/>
          <a:srcRect b="27545"/>
          <a:stretch/>
        </p:blipFill>
        <p:spPr bwMode="auto">
          <a:xfrm>
            <a:off x="536448" y="597409"/>
            <a:ext cx="8107680" cy="44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7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/>
              <a:t>What is biodiversity?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2400" y="1600200"/>
            <a:ext cx="1905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4" rIns="91407" bIns="45704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tx1"/>
              </a:buClr>
            </a:pPr>
            <a:r>
              <a:rPr lang="en-GB" sz="2400" dirty="0">
                <a:latin typeface="Calibri" pitchFamily="34" charset="0"/>
              </a:rPr>
              <a:t>Quantity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GB" sz="24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GB" sz="2400" dirty="0">
                <a:latin typeface="Calibri" pitchFamily="34" charset="0"/>
              </a:rPr>
              <a:t>Variety</a:t>
            </a: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GB" sz="2400" dirty="0">
              <a:latin typeface="Calibri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GB" sz="2400" dirty="0">
                <a:latin typeface="Calibri" pitchFamily="34" charset="0"/>
              </a:rPr>
              <a:t>Distribution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24075" y="990607"/>
            <a:ext cx="1428750" cy="3095625"/>
            <a:chOff x="1338" y="1008"/>
            <a:chExt cx="900" cy="1950"/>
          </a:xfrm>
        </p:grpSpPr>
        <p:sp>
          <p:nvSpPr>
            <p:cNvPr id="15373" name="Text Box 5"/>
            <p:cNvSpPr txBox="1">
              <a:spLocks noChangeArrowheads="1"/>
            </p:cNvSpPr>
            <p:nvPr/>
          </p:nvSpPr>
          <p:spPr bwMode="auto">
            <a:xfrm>
              <a:off x="1442" y="1008"/>
              <a:ext cx="60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latin typeface="Calibri" pitchFamily="34" charset="0"/>
                </a:rPr>
                <a:t>Genes	</a:t>
              </a:r>
            </a:p>
          </p:txBody>
        </p:sp>
        <p:pic>
          <p:nvPicPr>
            <p:cNvPr id="15374" name="Picture 15" descr="gen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8" y="1752"/>
              <a:ext cx="900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35375" y="990601"/>
            <a:ext cx="2514600" cy="4645025"/>
            <a:chOff x="2290" y="1008"/>
            <a:chExt cx="1584" cy="2926"/>
          </a:xfrm>
        </p:grpSpPr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2473" y="1008"/>
              <a:ext cx="121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latin typeface="Calibri" pitchFamily="34" charset="0"/>
                </a:rPr>
                <a:t>Populations &amp;</a:t>
              </a:r>
            </a:p>
            <a:p>
              <a:pPr algn="ctr"/>
              <a:r>
                <a:rPr lang="en-GB" sz="2400">
                  <a:latin typeface="Calibri" pitchFamily="34" charset="0"/>
                </a:rPr>
                <a:t>Species</a:t>
              </a:r>
            </a:p>
          </p:txBody>
        </p:sp>
        <p:pic>
          <p:nvPicPr>
            <p:cNvPr id="15371" name="Picture 17" descr="Butterflyfish_feed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7" y="2750"/>
              <a:ext cx="1151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0" y="1635"/>
              <a:ext cx="1584" cy="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156326" y="990600"/>
            <a:ext cx="2722563" cy="4768850"/>
            <a:chOff x="3878" y="1008"/>
            <a:chExt cx="1715" cy="3004"/>
          </a:xfrm>
        </p:grpSpPr>
        <p:sp>
          <p:nvSpPr>
            <p:cNvPr id="15367" name="Text Box 14"/>
            <p:cNvSpPr txBox="1">
              <a:spLocks noChangeArrowheads="1"/>
            </p:cNvSpPr>
            <p:nvPr/>
          </p:nvSpPr>
          <p:spPr bwMode="auto">
            <a:xfrm>
              <a:off x="4067" y="1008"/>
              <a:ext cx="133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latin typeface="Calibri" pitchFamily="34" charset="0"/>
                </a:rPr>
                <a:t>Communities &amp;</a:t>
              </a:r>
            </a:p>
            <a:p>
              <a:pPr algn="ctr"/>
              <a:r>
                <a:rPr lang="en-GB" sz="2400">
                  <a:latin typeface="Calibri" pitchFamily="34" charset="0"/>
                </a:rPr>
                <a:t>Ecosystems</a:t>
              </a:r>
            </a:p>
          </p:txBody>
        </p:sp>
        <p:pic>
          <p:nvPicPr>
            <p:cNvPr id="15368" name="Picture 20" descr="atoll_tuanak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78" y="2704"/>
              <a:ext cx="171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21" descr="mangrov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1616"/>
              <a:ext cx="1039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52400" y="6096000"/>
            <a:ext cx="8763000" cy="55399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1000" dirty="0"/>
              <a:t>Mace, G., </a:t>
            </a:r>
            <a:r>
              <a:rPr lang="en-US" sz="1000" dirty="0" err="1"/>
              <a:t>Masundire</a:t>
            </a:r>
            <a:r>
              <a:rPr lang="en-US" sz="1000" dirty="0"/>
              <a:t>, H., Baillie, J., Ricketts, T., &amp; Brooks, T. (2005). Biodiversity. In Ecosystems and Human Well-being: Current State and Trends: Findings of the Condition and Trends Working Group (</a:t>
            </a:r>
            <a:r>
              <a:rPr lang="en-US" sz="1000" dirty="0" err="1"/>
              <a:t>eds</a:t>
            </a:r>
            <a:r>
              <a:rPr lang="en-US" sz="1000" dirty="0"/>
              <a:t> R. Hassan, R. </a:t>
            </a:r>
            <a:r>
              <a:rPr lang="en-US" sz="1000" dirty="0" err="1"/>
              <a:t>Scholes</a:t>
            </a:r>
            <a:r>
              <a:rPr lang="en-US" sz="1000" dirty="0"/>
              <a:t> &amp; N. Ash), pp. 77-122. Island Press, Washington D. C.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07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Bioturbation Index of each species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BP</a:t>
            </a:r>
            <a:r>
              <a:rPr lang="en-US" baseline="-25000" dirty="0" err="1"/>
              <a:t>i</a:t>
            </a:r>
            <a:r>
              <a:rPr lang="en-US" dirty="0"/>
              <a:t> = B</a:t>
            </a:r>
            <a:r>
              <a:rPr lang="en-US" baseline="-25000" dirty="0"/>
              <a:t>i</a:t>
            </a:r>
            <a:r>
              <a:rPr lang="en-US" dirty="0"/>
              <a:t> x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/>
              <a:t> x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baseline="-25000" dirty="0"/>
              <a:t>i</a:t>
            </a:r>
            <a:r>
              <a:rPr lang="en-US" dirty="0"/>
              <a:t> = Mean body size g</a:t>
            </a:r>
          </a:p>
          <a:p>
            <a:pPr marL="0" indent="0">
              <a:buNone/>
            </a:pP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/>
              <a:t> = Mobility, propensity to move through sediment</a:t>
            </a:r>
          </a:p>
          <a:p>
            <a:pPr marL="0" indent="0">
              <a:buNone/>
            </a:pPr>
            <a:r>
              <a:rPr lang="en-US" dirty="0"/>
              <a:t>	1 = in a fixed tube, </a:t>
            </a:r>
          </a:p>
          <a:p>
            <a:pPr marL="0" indent="0">
              <a:buNone/>
            </a:pPr>
            <a:r>
              <a:rPr lang="en-US" dirty="0"/>
              <a:t>	2 = limited movement, sessile, but not in tube, </a:t>
            </a:r>
          </a:p>
          <a:p>
            <a:pPr marL="0" indent="0">
              <a:buNone/>
            </a:pPr>
            <a:r>
              <a:rPr lang="en-US" dirty="0"/>
              <a:t>	3 = slow movement through sediment, </a:t>
            </a:r>
          </a:p>
          <a:p>
            <a:pPr marL="0" indent="0">
              <a:buNone/>
            </a:pPr>
            <a:r>
              <a:rPr lang="en-US" dirty="0"/>
              <a:t>	4 = free movement via burrow system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= Reworking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45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= Reworking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epifauna that </a:t>
            </a:r>
            <a:r>
              <a:rPr lang="en-US" dirty="0" err="1"/>
              <a:t>bioturbate</a:t>
            </a:r>
            <a:r>
              <a:rPr lang="en-US" dirty="0"/>
              <a:t> at the sediment-water interface;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surficial modifiers, whose activities are restricted to &lt;1-2 cm of the sediment profile;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head-down/head-up feeders that actively transport sediment to/from the sediment surface;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biodiffusers</a:t>
            </a:r>
            <a:r>
              <a:rPr lang="en-US" dirty="0"/>
              <a:t> whose activities result in a constant and random diffusive transport of particles over short distances;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regenerators that excavate holes, transferring sediment at depth to the surface).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89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069"/>
            <a:ext cx="9144000" cy="3831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5696" y="1609344"/>
            <a:ext cx="33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Population bioturbation potential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E57B7-AE2E-1B49-C3AB-75C5BCE2A792}"/>
              </a:ext>
            </a:extLst>
          </p:cNvPr>
          <p:cNvSpPr txBox="1"/>
          <p:nvPr/>
        </p:nvSpPr>
        <p:spPr>
          <a:xfrm>
            <a:off x="893135" y="1189903"/>
            <a:ext cx="2263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 capita</a:t>
            </a:r>
          </a:p>
          <a:p>
            <a:pPr algn="ctr"/>
            <a:r>
              <a:rPr lang="en-US" dirty="0"/>
              <a:t>bioturbation potential</a:t>
            </a:r>
          </a:p>
        </p:txBody>
      </p:sp>
    </p:spTree>
    <p:extLst>
      <p:ext uri="{BB962C8B-B14F-4D97-AF65-F5344CB8AC3E}">
        <p14:creationId xmlns:p14="http://schemas.microsoft.com/office/powerpoint/2010/main" val="401061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rlin.ac.uk/assets/images/marlin/species/web/o_ampfi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9631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00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rlin.ac.uk/assets/images/marlin/species/web/o_ampfi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1950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65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ge result for amphiura fragi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544" cy="66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3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up to community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BPcommunity</a:t>
            </a:r>
            <a:r>
              <a:rPr lang="en-US" dirty="0"/>
              <a:t> = sum of </a:t>
            </a:r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a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a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b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c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c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d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d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e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e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f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f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			</a:t>
            </a:r>
            <a:r>
              <a:rPr lang="en-US" dirty="0" err="1"/>
              <a:t>Abundance</a:t>
            </a:r>
            <a:r>
              <a:rPr lang="en-US" baseline="-25000" dirty="0" err="1"/>
              <a:t>g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baseline="-25000" dirty="0"/>
              <a:t>			</a:t>
            </a:r>
            <a:r>
              <a:rPr lang="mr-IN" sz="3000" baseline="-25000" dirty="0"/>
              <a:t>…</a:t>
            </a:r>
            <a:endParaRPr lang="en-US" sz="30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BCA61-6142-B142-9684-5CE45469CA0A}"/>
              </a:ext>
            </a:extLst>
          </p:cNvPr>
          <p:cNvSpPr txBox="1"/>
          <p:nvPr/>
        </p:nvSpPr>
        <p:spPr>
          <a:xfrm>
            <a:off x="2186940" y="5494020"/>
            <a:ext cx="544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ABUNDANCDE is key determinant of ecosystem function</a:t>
            </a:r>
          </a:p>
        </p:txBody>
      </p:sp>
    </p:spTree>
    <p:extLst>
      <p:ext uri="{BB962C8B-B14F-4D97-AF65-F5344CB8AC3E}">
        <p14:creationId xmlns:p14="http://schemas.microsoft.com/office/powerpoint/2010/main" val="1481073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353822"/>
            <a:ext cx="8623300" cy="4711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632" y="5279136"/>
            <a:ext cx="797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 relationship between BP community and </a:t>
            </a:r>
            <a:r>
              <a:rPr lang="en-US"/>
              <a:t>observed biogenic mixing depth</a:t>
            </a:r>
          </a:p>
        </p:txBody>
      </p:sp>
    </p:spTree>
    <p:extLst>
      <p:ext uri="{BB962C8B-B14F-4D97-AF65-F5344CB8AC3E}">
        <p14:creationId xmlns:p14="http://schemas.microsoft.com/office/powerpoint/2010/main" val="814961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75559"/>
          </a:xfrm>
        </p:spPr>
        <p:txBody>
          <a:bodyPr>
            <a:normAutofit fontScale="92500" lnSpcReduction="20000"/>
          </a:bodyPr>
          <a:lstStyle/>
          <a:p>
            <a:pPr marL="1371600" lvl="3" indent="0">
              <a:buNone/>
            </a:pPr>
            <a:r>
              <a:rPr lang="en-US" dirty="0"/>
              <a:t>1. Kill species (at random, by body size, rarity, etc.)</a:t>
            </a:r>
          </a:p>
          <a:p>
            <a:pPr marL="1371600" lvl="3" indent="0">
              <a:buNone/>
            </a:pPr>
            <a:endParaRPr lang="en-US" strike="sngStrike" dirty="0"/>
          </a:p>
          <a:p>
            <a:pPr marL="1371600" lvl="3" indent="0">
              <a:buNone/>
            </a:pPr>
            <a:r>
              <a:rPr lang="en-US" strike="sngStrike" dirty="0" err="1"/>
              <a:t>Abundance</a:t>
            </a:r>
            <a:r>
              <a:rPr lang="en-US" strike="sngStrike" baseline="-25000" dirty="0" err="1"/>
              <a:t>a</a:t>
            </a:r>
            <a:r>
              <a:rPr lang="en-US" strike="sngStrike" dirty="0"/>
              <a:t> * </a:t>
            </a:r>
            <a:r>
              <a:rPr lang="en-US" strike="sngStrike" dirty="0" err="1"/>
              <a:t>Bp</a:t>
            </a:r>
            <a:r>
              <a:rPr lang="en-US" strike="sngStrike" baseline="-25000" dirty="0" err="1"/>
              <a:t>a</a:t>
            </a:r>
            <a:endParaRPr lang="en-US" strike="sngStrike" baseline="-25000" dirty="0"/>
          </a:p>
          <a:p>
            <a:pPr marL="1371600" lvl="3" indent="0">
              <a:buNone/>
            </a:pPr>
            <a:r>
              <a:rPr lang="en-US" dirty="0" err="1"/>
              <a:t>Abundance</a:t>
            </a:r>
            <a:r>
              <a:rPr lang="en-US" baseline="-25000" dirty="0" err="1"/>
              <a:t>b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b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 err="1"/>
              <a:t>Abundance</a:t>
            </a:r>
            <a:r>
              <a:rPr lang="en-US" baseline="-25000" dirty="0" err="1"/>
              <a:t>c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c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 err="1"/>
              <a:t>Abundance</a:t>
            </a:r>
            <a:r>
              <a:rPr lang="en-US" baseline="-25000" dirty="0" err="1"/>
              <a:t>d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d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strike="sngStrike" dirty="0" err="1"/>
              <a:t>Abundance</a:t>
            </a:r>
            <a:r>
              <a:rPr lang="en-US" strike="sngStrike" baseline="-25000" dirty="0" err="1"/>
              <a:t>e</a:t>
            </a:r>
            <a:r>
              <a:rPr lang="en-US" strike="sngStrike" dirty="0"/>
              <a:t> * </a:t>
            </a:r>
            <a:r>
              <a:rPr lang="en-US" strike="sngStrike" dirty="0" err="1"/>
              <a:t>BP</a:t>
            </a:r>
            <a:r>
              <a:rPr lang="en-US" strike="sngStrike" baseline="-25000" dirty="0" err="1"/>
              <a:t>e</a:t>
            </a:r>
            <a:endParaRPr lang="en-US" strike="sngStrike" baseline="-25000" dirty="0"/>
          </a:p>
          <a:p>
            <a:pPr marL="1371600" lvl="3" indent="0">
              <a:buNone/>
            </a:pPr>
            <a:r>
              <a:rPr lang="en-US" dirty="0" err="1"/>
              <a:t>Abundance</a:t>
            </a:r>
            <a:r>
              <a:rPr lang="en-US" baseline="-25000" dirty="0" err="1"/>
              <a:t>f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f</a:t>
            </a:r>
            <a:endParaRPr lang="en-US" baseline="-25000" dirty="0"/>
          </a:p>
          <a:p>
            <a:pPr marL="1371600" lvl="3" indent="0">
              <a:buNone/>
            </a:pPr>
            <a:r>
              <a:rPr lang="en-US" dirty="0" err="1"/>
              <a:t>Abundance</a:t>
            </a:r>
            <a:r>
              <a:rPr lang="en-US" baseline="-25000" dirty="0" err="1"/>
              <a:t>g</a:t>
            </a:r>
            <a:r>
              <a:rPr lang="en-US" dirty="0"/>
              <a:t> * </a:t>
            </a:r>
            <a:r>
              <a:rPr lang="en-US" dirty="0" err="1"/>
              <a:t>BP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marL="1371600" lvl="3" indent="0">
              <a:buNone/>
            </a:pPr>
            <a:endParaRPr lang="en-US" baseline="-25000" dirty="0"/>
          </a:p>
          <a:p>
            <a:pPr marL="1371600" lvl="3" indent="0">
              <a:buNone/>
            </a:pPr>
            <a:r>
              <a:rPr lang="en-US" dirty="0"/>
              <a:t>2. </a:t>
            </a:r>
            <a:r>
              <a:rPr lang="en-US" dirty="0" err="1"/>
              <a:t>Recaculate</a:t>
            </a:r>
            <a:r>
              <a:rPr lang="en-US" dirty="0"/>
              <a:t> </a:t>
            </a:r>
            <a:r>
              <a:rPr lang="en-US" dirty="0" err="1"/>
              <a:t>BPcommunity</a:t>
            </a:r>
            <a:endParaRPr lang="en-US" dirty="0"/>
          </a:p>
          <a:p>
            <a:pPr marL="1371600" lvl="3" indent="0">
              <a:buNone/>
            </a:pPr>
            <a:r>
              <a:rPr lang="en-US" dirty="0"/>
              <a:t>3. Calculate Biogenic Mixing Depth</a:t>
            </a:r>
          </a:p>
        </p:txBody>
      </p:sp>
    </p:spTree>
    <p:extLst>
      <p:ext uri="{BB962C8B-B14F-4D97-AF65-F5344CB8AC3E}">
        <p14:creationId xmlns:p14="http://schemas.microsoft.com/office/powerpoint/2010/main" val="491570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05" y="0"/>
            <a:ext cx="192505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858" y="365760"/>
            <a:ext cx="873809" cy="612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233" y="6282141"/>
            <a:ext cx="950976" cy="237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00956-3B81-921F-91F7-B12033DD53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720"/>
          <a:stretch/>
        </p:blipFill>
        <p:spPr>
          <a:xfrm>
            <a:off x="5524287" y="5227409"/>
            <a:ext cx="1698224" cy="163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C37D7-4867-16F5-4255-FE2921608B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280"/>
          <a:stretch/>
        </p:blipFill>
        <p:spPr>
          <a:xfrm>
            <a:off x="5353341" y="3345711"/>
            <a:ext cx="2040117" cy="19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"/>
            <a:ext cx="9144000" cy="6100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6230112"/>
            <a:ext cx="396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Millennium Ecosystem Assessment 2005</a:t>
            </a:r>
          </a:p>
        </p:txBody>
      </p:sp>
    </p:spTree>
    <p:extLst>
      <p:ext uri="{BB962C8B-B14F-4D97-AF65-F5344CB8AC3E}">
        <p14:creationId xmlns:p14="http://schemas.microsoft.com/office/powerpoint/2010/main" val="1014717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73AC26-7F39-4F4F-B314-43A92AE967D7}" type="slidenum">
              <a:rPr lang="en-US" sz="1400">
                <a:latin typeface="+mn-lt"/>
              </a:rPr>
              <a:pPr/>
              <a:t>40</a:t>
            </a:fld>
            <a:endParaRPr lang="en-US" sz="1400">
              <a:latin typeface="+mn-lt"/>
            </a:endParaRPr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65125" y="227013"/>
            <a:ext cx="68676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Biodiversity and Ecosystem function</a:t>
            </a:r>
          </a:p>
          <a:p>
            <a:r>
              <a:rPr lang="en-US" dirty="0">
                <a:latin typeface="+mn-lt"/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How many species do we need?  </a:t>
            </a:r>
            <a:r>
              <a:rPr lang="en-US" dirty="0" err="1">
                <a:latin typeface="+mn-lt"/>
              </a:rPr>
              <a:t>Cardinale</a:t>
            </a:r>
            <a:r>
              <a:rPr lang="en-US" dirty="0">
                <a:latin typeface="+mn-lt"/>
              </a:rPr>
              <a:t> et al.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34" y="1686392"/>
            <a:ext cx="7846883" cy="50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0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0B4890C-FA34-5440-84C3-92BF9F80347B}" type="slidenum">
              <a:rPr lang="en-US" sz="1400"/>
              <a:pPr/>
              <a:t>41</a:t>
            </a:fld>
            <a:endParaRPr lang="en-US" sz="1400"/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533400" y="304161"/>
            <a:ext cx="82296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</a:rPr>
              <a:t>Summary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Experiments suggest that loss of biodiversity is detrimental to ecosystem function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Increased function can be due to sampling effects, complementarity and facilitation</a:t>
            </a:r>
          </a:p>
          <a:p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Cardinale</a:t>
            </a:r>
            <a:r>
              <a:rPr lang="en-US" dirty="0">
                <a:latin typeface="+mn-lt"/>
              </a:rPr>
              <a:t> et al.  (2011) suggests that current data supports a rivet-redundancy model for effects of biodiversity loss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Experiments, so far, have been criticized because they are unrealistic (</a:t>
            </a:r>
            <a:r>
              <a:rPr lang="en-US" dirty="0" err="1">
                <a:latin typeface="+mn-lt"/>
              </a:rPr>
              <a:t>ie</a:t>
            </a:r>
            <a:r>
              <a:rPr lang="en-US" dirty="0">
                <a:latin typeface="+mn-lt"/>
              </a:rPr>
              <a:t> they use limited species combinations, and/or focus on one trophic level) and/or operate on a short timeline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Functional trait simulations reveal non-linearities and acceleration at low BD; ABUNDANCE &amp; SIZE is important</a:t>
            </a:r>
          </a:p>
        </p:txBody>
      </p:sp>
    </p:spTree>
    <p:extLst>
      <p:ext uri="{BB962C8B-B14F-4D97-AF65-F5344CB8AC3E}">
        <p14:creationId xmlns:p14="http://schemas.microsoft.com/office/powerpoint/2010/main" val="51064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Anderson, S.C., Cooper, A.B. &amp; Dulvy, N.K. (2013). Ecological prophets: quantifying metapopulation portfolio effects. </a:t>
            </a:r>
            <a:r>
              <a:rPr lang="en-US" sz="1000" i="1" dirty="0"/>
              <a:t>Methods in Ecology and Evolution</a:t>
            </a:r>
            <a:r>
              <a:rPr lang="en-US" sz="1000" dirty="0"/>
              <a:t>, 4, 971–981.</a:t>
            </a:r>
          </a:p>
          <a:p>
            <a:pPr marL="0" indent="0">
              <a:buNone/>
            </a:pPr>
            <a:r>
              <a:rPr lang="en-US" sz="1000" dirty="0" err="1"/>
              <a:t>Cardinale</a:t>
            </a:r>
            <a:r>
              <a:rPr lang="en-US" sz="1000" dirty="0"/>
              <a:t>, B.J., </a:t>
            </a:r>
            <a:r>
              <a:rPr lang="en-US" sz="1000" dirty="0" err="1"/>
              <a:t>Matulich</a:t>
            </a:r>
            <a:r>
              <a:rPr lang="en-US" sz="1000" dirty="0"/>
              <a:t>, K.L., Hooper, D.U., Byrnes, J.E., Duffy, E., </a:t>
            </a:r>
            <a:r>
              <a:rPr lang="en-US" sz="1000" dirty="0" err="1"/>
              <a:t>Gamfeldt</a:t>
            </a:r>
            <a:r>
              <a:rPr lang="en-US" sz="1000" dirty="0"/>
              <a:t>, L.</a:t>
            </a:r>
            <a:r>
              <a:rPr lang="en-US" sz="1000" i="1" dirty="0"/>
              <a:t> et al.</a:t>
            </a:r>
            <a:r>
              <a:rPr lang="en-US" sz="1000" dirty="0"/>
              <a:t> (2011). The functional role of producer diversity in ecosystems. </a:t>
            </a:r>
            <a:r>
              <a:rPr lang="en-US" sz="1000" i="1" dirty="0"/>
              <a:t>American journal of botany</a:t>
            </a:r>
            <a:r>
              <a:rPr lang="en-US" sz="1000" dirty="0"/>
              <a:t>, 98, 572-592.</a:t>
            </a:r>
          </a:p>
          <a:p>
            <a:pPr marL="0" indent="0">
              <a:buNone/>
            </a:pPr>
            <a:r>
              <a:rPr lang="en-US" sz="1000" dirty="0" err="1"/>
              <a:t>Cardinale</a:t>
            </a:r>
            <a:r>
              <a:rPr lang="en-US" sz="1000" dirty="0"/>
              <a:t>, B.J., Duffy, J.E., Gonzalez, A., Hooper, D.U., </a:t>
            </a:r>
            <a:r>
              <a:rPr lang="en-US" sz="1000" dirty="0" err="1"/>
              <a:t>Perrings</a:t>
            </a:r>
            <a:r>
              <a:rPr lang="en-US" sz="1000" dirty="0"/>
              <a:t>, C., </a:t>
            </a:r>
            <a:r>
              <a:rPr lang="en-US" sz="1000" dirty="0" err="1"/>
              <a:t>Venail</a:t>
            </a:r>
            <a:r>
              <a:rPr lang="en-US" sz="1000" dirty="0"/>
              <a:t>, P.</a:t>
            </a:r>
            <a:r>
              <a:rPr lang="en-US" sz="1000" i="1" dirty="0"/>
              <a:t> et al.</a:t>
            </a:r>
            <a:r>
              <a:rPr lang="en-US" sz="1000" dirty="0"/>
              <a:t> (2012). Biodiversity loss and its impact on humanity. </a:t>
            </a:r>
            <a:r>
              <a:rPr lang="en-US" sz="1000" i="1" dirty="0"/>
              <a:t>Nature</a:t>
            </a:r>
            <a:r>
              <a:rPr lang="en-US" sz="1000" dirty="0"/>
              <a:t>, 486, 59-67.</a:t>
            </a:r>
          </a:p>
          <a:p>
            <a:pPr marL="0" indent="0">
              <a:buNone/>
            </a:pPr>
            <a:r>
              <a:rPr lang="en-US" sz="1000" dirty="0"/>
              <a:t>Millennium Ecosystem Assessment (2005). Ecosystems and Human Well-being: Biodiversity Synthesis. World Resources Institute Washington, DC, p. 86.</a:t>
            </a:r>
          </a:p>
          <a:p>
            <a:pPr marL="0" indent="0">
              <a:buNone/>
            </a:pPr>
            <a:r>
              <a:rPr lang="en-US" sz="1000" dirty="0"/>
              <a:t>Nesbitt, H.K. &amp; Moore, J.W. (2016). Species and population diversity in Pacific salmon fisheries underpin indigenous food security. </a:t>
            </a:r>
            <a:r>
              <a:rPr lang="en-US" sz="1000" i="1" dirty="0"/>
              <a:t>Journal of Applied Ecology</a:t>
            </a:r>
            <a:r>
              <a:rPr lang="en-US" sz="1000" dirty="0"/>
              <a:t>, 53, 1489-1499.</a:t>
            </a:r>
          </a:p>
          <a:p>
            <a:pPr marL="0" indent="0">
              <a:buNone/>
            </a:pPr>
            <a:r>
              <a:rPr lang="en-US" sz="1000" dirty="0"/>
              <a:t>Pereira, H.M., </a:t>
            </a:r>
            <a:r>
              <a:rPr lang="en-US" sz="1000" dirty="0" err="1"/>
              <a:t>Leadley</a:t>
            </a:r>
            <a:r>
              <a:rPr lang="en-US" sz="1000" dirty="0"/>
              <a:t>, P.W., </a:t>
            </a:r>
            <a:r>
              <a:rPr lang="en-US" sz="1000" dirty="0" err="1"/>
              <a:t>Proenca</a:t>
            </a:r>
            <a:r>
              <a:rPr lang="en-US" sz="1000" dirty="0"/>
              <a:t>, V., </a:t>
            </a:r>
            <a:r>
              <a:rPr lang="en-US" sz="1000" dirty="0" err="1"/>
              <a:t>Alkemade</a:t>
            </a:r>
            <a:r>
              <a:rPr lang="en-US" sz="1000" dirty="0"/>
              <a:t>, R., </a:t>
            </a:r>
            <a:r>
              <a:rPr lang="en-US" sz="1000" dirty="0" err="1"/>
              <a:t>Scharlemann</a:t>
            </a:r>
            <a:r>
              <a:rPr lang="en-US" sz="1000" dirty="0"/>
              <a:t>, J.P.W., Fernandez-</a:t>
            </a:r>
            <a:r>
              <a:rPr lang="en-US" sz="1000" dirty="0" err="1"/>
              <a:t>Manjarres</a:t>
            </a:r>
            <a:r>
              <a:rPr lang="en-US" sz="1000" dirty="0"/>
              <a:t>, J.F.</a:t>
            </a:r>
            <a:r>
              <a:rPr lang="en-US" sz="1000" i="1" dirty="0"/>
              <a:t> et al.</a:t>
            </a:r>
            <a:r>
              <a:rPr lang="en-US" sz="1000" dirty="0"/>
              <a:t> (2010). Scenarios for global biodiversity in the 21st century. </a:t>
            </a:r>
            <a:r>
              <a:rPr lang="en-US" sz="1000" i="1" dirty="0"/>
              <a:t>Science</a:t>
            </a:r>
            <a:r>
              <a:rPr lang="en-US" sz="1000" dirty="0"/>
              <a:t>, 330, 1496-1501.</a:t>
            </a:r>
          </a:p>
          <a:p>
            <a:pPr marL="0" indent="0">
              <a:buNone/>
            </a:pPr>
            <a:r>
              <a:rPr lang="en-US" sz="1000" dirty="0"/>
              <a:t>Schindler, D.E., Hilborn, R., </a:t>
            </a:r>
            <a:r>
              <a:rPr lang="en-US" sz="1000" dirty="0" err="1"/>
              <a:t>Chasco</a:t>
            </a:r>
            <a:r>
              <a:rPr lang="en-US" sz="1000" dirty="0"/>
              <a:t>, B., </a:t>
            </a:r>
            <a:r>
              <a:rPr lang="en-US" sz="1000" dirty="0" err="1"/>
              <a:t>Boatright</a:t>
            </a:r>
            <a:r>
              <a:rPr lang="en-US" sz="1000" dirty="0"/>
              <a:t>, C.P., Quinn, T.P., Rogers, L.A.</a:t>
            </a:r>
            <a:r>
              <a:rPr lang="en-US" sz="1000" i="1" dirty="0"/>
              <a:t> et al.</a:t>
            </a:r>
            <a:r>
              <a:rPr lang="en-US" sz="1000" dirty="0"/>
              <a:t> (2010). Population diversity and the portfolio effect in an exploited species. </a:t>
            </a:r>
            <a:r>
              <a:rPr lang="en-US" sz="1000" i="1" dirty="0"/>
              <a:t>Nature</a:t>
            </a:r>
            <a:r>
              <a:rPr lang="en-US" sz="1000" dirty="0"/>
              <a:t>, 465, 609-612.</a:t>
            </a:r>
          </a:p>
          <a:p>
            <a:pPr marL="0" indent="0">
              <a:buNone/>
            </a:pPr>
            <a:r>
              <a:rPr lang="en-US" sz="1000" dirty="0" err="1"/>
              <a:t>Solan</a:t>
            </a:r>
            <a:r>
              <a:rPr lang="en-US" sz="1000" dirty="0"/>
              <a:t>, M., </a:t>
            </a:r>
            <a:r>
              <a:rPr lang="en-US" sz="1000" dirty="0" err="1"/>
              <a:t>Cardinale</a:t>
            </a:r>
            <a:r>
              <a:rPr lang="en-US" sz="1000" dirty="0"/>
              <a:t>, B.J., Downing, A.L., </a:t>
            </a:r>
            <a:r>
              <a:rPr lang="en-US" sz="1000" dirty="0" err="1"/>
              <a:t>Engelhardt</a:t>
            </a:r>
            <a:r>
              <a:rPr lang="en-US" sz="1000" dirty="0"/>
              <a:t>, K.A.M., </a:t>
            </a:r>
            <a:r>
              <a:rPr lang="en-US" sz="1000" dirty="0" err="1"/>
              <a:t>Ruesink</a:t>
            </a:r>
            <a:r>
              <a:rPr lang="en-US" sz="1000" dirty="0"/>
              <a:t>, J.L. &amp; Srivastava, D.S. (2004). Extinction and ecosystem function in the marine benthos. </a:t>
            </a:r>
            <a:r>
              <a:rPr lang="en-US" sz="1000" i="1" dirty="0"/>
              <a:t>Science</a:t>
            </a:r>
            <a:r>
              <a:rPr lang="en-US" sz="1000" dirty="0"/>
              <a:t>, 306, 1177.</a:t>
            </a:r>
          </a:p>
          <a:p>
            <a:pPr marL="0" indent="0">
              <a:buNone/>
            </a:pPr>
            <a:r>
              <a:rPr lang="en-US" sz="1000" dirty="0" err="1"/>
              <a:t>Stachowicz</a:t>
            </a:r>
            <a:r>
              <a:rPr lang="en-US" sz="1000" dirty="0"/>
              <a:t>, J.J., </a:t>
            </a:r>
            <a:r>
              <a:rPr lang="en-US" sz="1000" dirty="0" err="1"/>
              <a:t>Whitlatch</a:t>
            </a:r>
            <a:r>
              <a:rPr lang="en-US" sz="1000" dirty="0"/>
              <a:t>, R.B. &amp; Osman, R.W. (1999). Species diversity and invasion resistance in a marine ecosystem. </a:t>
            </a:r>
            <a:r>
              <a:rPr lang="en-US" sz="1000" i="1" dirty="0"/>
              <a:t>Science</a:t>
            </a:r>
            <a:r>
              <a:rPr lang="en-US" sz="1000" dirty="0"/>
              <a:t>, 286, 1577-1579.</a:t>
            </a:r>
          </a:p>
          <a:p>
            <a:pPr marL="0" indent="0">
              <a:buNone/>
            </a:pPr>
            <a:r>
              <a:rPr lang="en-CA" sz="1000" dirty="0"/>
              <a:t>Tilman D, Downing JA. 1994. Biodiversity and stability in grasslands. Nature 367:363-365.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316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species richness is associated with higher biomass in face of drought Tilman &amp; Downing 1994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91" y="2562973"/>
            <a:ext cx="5829300" cy="40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C6F55-1531-2342-9D16-2483ED566ACF}"/>
              </a:ext>
            </a:extLst>
          </p:cNvPr>
          <p:cNvSpPr txBox="1"/>
          <p:nvPr/>
        </p:nvSpPr>
        <p:spPr>
          <a:xfrm>
            <a:off x="308052" y="2193641"/>
            <a:ext cx="649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Drought resistance is change in biomass compared to previous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DF77E-27D1-D244-8F43-DB4F0E8DCE12}"/>
              </a:ext>
            </a:extLst>
          </p:cNvPr>
          <p:cNvSpPr txBox="1"/>
          <p:nvPr/>
        </p:nvSpPr>
        <p:spPr>
          <a:xfrm>
            <a:off x="6745827" y="4594973"/>
            <a:ext cx="176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Proportional loss</a:t>
            </a:r>
          </a:p>
        </p:txBody>
      </p:sp>
    </p:spTree>
    <p:extLst>
      <p:ext uri="{BB962C8B-B14F-4D97-AF65-F5344CB8AC3E}">
        <p14:creationId xmlns:p14="http://schemas.microsoft.com/office/powerpoint/2010/main" val="1199860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67" y="0"/>
            <a:ext cx="77090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8112" y="5608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5216" y="560832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Sockeye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2860" y="244449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1883" y="2444496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1489" y="458850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Chum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578058" y="2970152"/>
            <a:ext cx="19287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CV of catch</a:t>
            </a:r>
          </a:p>
        </p:txBody>
      </p:sp>
    </p:spTree>
    <p:extLst>
      <p:ext uri="{BB962C8B-B14F-4D97-AF65-F5344CB8AC3E}">
        <p14:creationId xmlns:p14="http://schemas.microsoft.com/office/powerpoint/2010/main" val="1100506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54"/>
            <a:ext cx="7886700" cy="1019709"/>
          </a:xfrm>
        </p:spPr>
        <p:txBody>
          <a:bodyPr>
            <a:normAutofit/>
          </a:bodyPr>
          <a:lstStyle/>
          <a:p>
            <a:r>
              <a:rPr lang="en-US" sz="3800" dirty="0"/>
              <a:t>Cedar Creek ecosystem experiment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1" y="709284"/>
            <a:ext cx="6806862" cy="61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41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27907"/>
            <a:ext cx="45227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0" name="Picture 2" descr="mage result for Botryllo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282389"/>
            <a:ext cx="3662428" cy="43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81300" y="6583363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x-none" sz="1200" b="1">
                <a:latin typeface="Arial" charset="0"/>
              </a:rPr>
              <a:t>John J. </a:t>
            </a:r>
            <a:r>
              <a:rPr lang="en-GB" altLang="x-none" sz="1200" b="1" dirty="0" err="1">
                <a:latin typeface="Arial" charset="0"/>
              </a:rPr>
              <a:t>Stachowicz</a:t>
            </a:r>
            <a:r>
              <a:rPr lang="en-GB" altLang="x-none" sz="1200" b="1" dirty="0">
                <a:latin typeface="Arial" charset="0"/>
              </a:rPr>
              <a:t> et al. Science 1999;286:1577-1579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6279" y="524047"/>
            <a:ext cx="726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 x 2 cm</a:t>
            </a:r>
            <a:r>
              <a:rPr lang="en-US" baseline="30000" dirty="0"/>
              <a:t>2 </a:t>
            </a:r>
            <a:r>
              <a:rPr lang="en-US" dirty="0"/>
              <a:t>tiles, each of monoculture, bolted together to form </a:t>
            </a:r>
            <a:r>
              <a:rPr lang="en-US"/>
              <a:t>a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16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99" y="108648"/>
            <a:ext cx="7886700" cy="1325563"/>
          </a:xfrm>
        </p:spPr>
        <p:txBody>
          <a:bodyPr/>
          <a:lstStyle/>
          <a:p>
            <a:r>
              <a:rPr lang="en-US" dirty="0"/>
              <a:t>Invasion resistance</a:t>
            </a:r>
          </a:p>
        </p:txBody>
      </p:sp>
      <p:pic>
        <p:nvPicPr>
          <p:cNvPr id="1026" name="Picture 2" descr="mage result for Figure 3.10 invasion resistance increases with species 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59" y="1223082"/>
            <a:ext cx="3432678" cy="49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2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D920EE5-F20E-4948-8A2C-A0264AEB5EB7}" type="slidenum">
              <a:rPr lang="en-US" sz="1400"/>
              <a:pPr/>
              <a:t>5</a:t>
            </a:fld>
            <a:endParaRPr lang="en-US" sz="1400"/>
          </a:p>
        </p:txBody>
      </p:sp>
      <p:pic>
        <p:nvPicPr>
          <p:cNvPr id="18434" name="Picture 2" descr="Fig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388" y="6372225"/>
            <a:ext cx="283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/>
              <a:t>Pereira et al. 2010</a:t>
            </a:r>
          </a:p>
        </p:txBody>
      </p:sp>
    </p:spTree>
    <p:extLst>
      <p:ext uri="{BB962C8B-B14F-4D97-AF65-F5344CB8AC3E}">
        <p14:creationId xmlns:p14="http://schemas.microsoft.com/office/powerpoint/2010/main" val="111675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134"/>
            <a:ext cx="7886700" cy="1325563"/>
          </a:xfrm>
        </p:spPr>
        <p:txBody>
          <a:bodyPr/>
          <a:lstStyle/>
          <a:p>
            <a:r>
              <a:rPr lang="en-US" dirty="0"/>
              <a:t>Cedar Creek Ecosystem Science Reserve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63" y="1238920"/>
            <a:ext cx="645160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5152046"/>
            <a:ext cx="7497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1993 David Tilman set-up 168 9m x 9m plots, seeded with 1, 2, 4, 8, 16 grassland-savanna perennial species drawn randomly from 18 species pool. Eventually expanded to 26-species.</a:t>
            </a:r>
          </a:p>
          <a:p>
            <a:endParaRPr lang="en-US" dirty="0"/>
          </a:p>
          <a:p>
            <a:r>
              <a:rPr lang="en-US" dirty="0"/>
              <a:t>Weeded to maintain treatment</a:t>
            </a:r>
          </a:p>
        </p:txBody>
      </p:sp>
    </p:spTree>
    <p:extLst>
      <p:ext uri="{BB962C8B-B14F-4D97-AF65-F5344CB8AC3E}">
        <p14:creationId xmlns:p14="http://schemas.microsoft.com/office/powerpoint/2010/main" val="81846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Cedar Creek Richness-Biomass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1701800"/>
            <a:ext cx="7546948" cy="44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5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BIODEPTH experiment Richness-Biomass </a:t>
            </a:r>
            <a:r>
              <a:rPr lang="en-US" sz="2200" dirty="0"/>
              <a:t>(varying regional species pools)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799590"/>
            <a:ext cx="9093200" cy="481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6989E9-7F39-56D4-1C14-0087DE58A25C}"/>
              </a:ext>
            </a:extLst>
          </p:cNvPr>
          <p:cNvSpPr txBox="1"/>
          <p:nvPr/>
        </p:nvSpPr>
        <p:spPr>
          <a:xfrm>
            <a:off x="5452533" y="4585547"/>
            <a:ext cx="851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4C883"/>
                </a:solidFill>
              </a:rPr>
              <a:t>Greece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30D2D-3226-94B4-7A8D-FFFCD32338C8}"/>
              </a:ext>
            </a:extLst>
          </p:cNvPr>
          <p:cNvSpPr txBox="1"/>
          <p:nvPr/>
        </p:nvSpPr>
        <p:spPr>
          <a:xfrm>
            <a:off x="5259493" y="3478107"/>
            <a:ext cx="104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4C883"/>
                </a:solidFill>
              </a:rPr>
              <a:t>Germany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52416-5ADA-7B1C-F30C-E671DF049617}"/>
              </a:ext>
            </a:extLst>
          </p:cNvPr>
          <p:cNvSpPr txBox="1"/>
          <p:nvPr/>
        </p:nvSpPr>
        <p:spPr>
          <a:xfrm>
            <a:off x="4409747" y="3723733"/>
            <a:ext cx="84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EAA8F"/>
                </a:solidFill>
              </a:rPr>
              <a:t>Ireland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C11A1-E83A-B7B7-435B-90CAAF46B066}"/>
              </a:ext>
            </a:extLst>
          </p:cNvPr>
          <p:cNvSpPr txBox="1"/>
          <p:nvPr/>
        </p:nvSpPr>
        <p:spPr>
          <a:xfrm>
            <a:off x="4938796" y="3863485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A8478"/>
                </a:solidFill>
              </a:rPr>
              <a:t>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BFEC0-8AF1-5244-CE77-C51C30FAF023}"/>
              </a:ext>
            </a:extLst>
          </p:cNvPr>
          <p:cNvSpPr txBox="1"/>
          <p:nvPr/>
        </p:nvSpPr>
        <p:spPr>
          <a:xfrm>
            <a:off x="5404237" y="4053748"/>
            <a:ext cx="127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196B9"/>
                </a:solidFill>
              </a:rPr>
              <a:t>Switzerland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C539E-8F0E-F0FF-0CED-E257F56813DF}"/>
              </a:ext>
            </a:extLst>
          </p:cNvPr>
          <p:cNvSpPr txBox="1"/>
          <p:nvPr/>
        </p:nvSpPr>
        <p:spPr>
          <a:xfrm>
            <a:off x="5164980" y="4235833"/>
            <a:ext cx="96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E4947"/>
                </a:solidFill>
              </a:rPr>
              <a:t>Portugal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E62FF-7C01-A304-3587-D5C5272F2E2A}"/>
              </a:ext>
            </a:extLst>
          </p:cNvPr>
          <p:cNvSpPr txBox="1"/>
          <p:nvPr/>
        </p:nvSpPr>
        <p:spPr>
          <a:xfrm>
            <a:off x="5317380" y="4388233"/>
            <a:ext cx="92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192CB"/>
                </a:solidFill>
              </a:rPr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1131316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JENA Richness-Biomass</a:t>
            </a:r>
            <a:br>
              <a:rPr lang="en-US" dirty="0"/>
            </a:br>
            <a:r>
              <a:rPr lang="en-CA" sz="1300" dirty="0"/>
              <a:t>400 research plots established in a number of different experiments. For the main experiment, plant communities of 1-60 plant species and 1-4 plant functional groups.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2201"/>
            <a:ext cx="9144000" cy="42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1991</Words>
  <Application>Microsoft Macintosh PowerPoint</Application>
  <PresentationFormat>On-screen Show (4:3)</PresentationFormat>
  <Paragraphs>238</Paragraphs>
  <Slides>47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Symbol</vt:lpstr>
      <vt:lpstr>Wingdings</vt:lpstr>
      <vt:lpstr>Office Theme</vt:lpstr>
      <vt:lpstr>Biodiversity &amp; Ecosystem Function</vt:lpstr>
      <vt:lpstr>Basis for this area of enquiry</vt:lpstr>
      <vt:lpstr>What is biodiversity?</vt:lpstr>
      <vt:lpstr>PowerPoint Presentation</vt:lpstr>
      <vt:lpstr>PowerPoint Presentation</vt:lpstr>
      <vt:lpstr>Cedar Creek Ecosystem Science Reserve</vt:lpstr>
      <vt:lpstr>Cedar Creek Richness-Biomass</vt:lpstr>
      <vt:lpstr>European BIODEPTH experiment Richness-Biomass (varying regional species pools)</vt:lpstr>
      <vt:lpstr>JENA Richness-Biomass 400 research plots established in a number of different experiments. For the main experiment, plant communities of 1-60 plant species and 1-4 plant functional groups.</vt:lpstr>
      <vt:lpstr>Three mechanisms underlying this effect</vt:lpstr>
      <vt:lpstr>1. Facilitation</vt:lpstr>
      <vt:lpstr>2. Niche Complementarity</vt:lpstr>
      <vt:lpstr>PowerPoint Presentation</vt:lpstr>
      <vt:lpstr>PowerPoint Presentation</vt:lpstr>
      <vt:lpstr>Metaanalysis of 111 field, greenhouse and laboratory experiments</vt:lpstr>
      <vt:lpstr>PowerPoint Presentation</vt:lpstr>
      <vt:lpstr>PowerPoint Presentation</vt:lpstr>
      <vt:lpstr>PowerPoint Presentation</vt:lpstr>
      <vt:lpstr>Stability-diversity debate</vt:lpstr>
      <vt:lpstr>Tilman temporal stability-diversity relationship</vt:lpstr>
      <vt:lpstr>PowerPoint Presentation</vt:lpstr>
      <vt:lpstr>Portfolio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trait-based simulation model of BD loss</vt:lpstr>
      <vt:lpstr>PowerPoint Presentation</vt:lpstr>
      <vt:lpstr>Bioturbation Index of each species</vt:lpstr>
      <vt:lpstr>Ri = Reworking</vt:lpstr>
      <vt:lpstr>PowerPoint Presentation</vt:lpstr>
      <vt:lpstr>PowerPoint Presentation</vt:lpstr>
      <vt:lpstr>PowerPoint Presentation</vt:lpstr>
      <vt:lpstr>PowerPoint Presentation</vt:lpstr>
      <vt:lpstr>Scaling up to community function</vt:lpstr>
      <vt:lpstr>PowerPoint Presentation</vt:lpstr>
      <vt:lpstr>Running simulation</vt:lpstr>
      <vt:lpstr>PowerPoint Presentation</vt:lpstr>
      <vt:lpstr>PowerPoint Presentation</vt:lpstr>
      <vt:lpstr>PowerPoint Presentation</vt:lpstr>
      <vt:lpstr>Readings</vt:lpstr>
      <vt:lpstr>Higher species richness is associated with higher biomass in face of drought Tilman &amp; Downing 1994</vt:lpstr>
      <vt:lpstr>PowerPoint Presentation</vt:lpstr>
      <vt:lpstr>Cedar Creek ecosystem experiment</vt:lpstr>
      <vt:lpstr>PowerPoint Presentation</vt:lpstr>
      <vt:lpstr>Invasion resistance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&amp; Ecosystem Function</dc:title>
  <dc:creator>Nicholas Dulvy</dc:creator>
  <cp:lastModifiedBy>Nick Dulvy</cp:lastModifiedBy>
  <cp:revision>18</cp:revision>
  <dcterms:created xsi:type="dcterms:W3CDTF">2019-11-13T05:32:17Z</dcterms:created>
  <dcterms:modified xsi:type="dcterms:W3CDTF">2023-09-20T16:59:34Z</dcterms:modified>
</cp:coreProperties>
</file>